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harts/colors1.xml" ContentType="application/vnd.ms-office.chartcolorstyle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325" r:id="rId4"/>
    <p:sldId id="323" r:id="rId5"/>
    <p:sldId id="336" r:id="rId6"/>
    <p:sldId id="326" r:id="rId7"/>
    <p:sldId id="327" r:id="rId8"/>
    <p:sldId id="340" r:id="rId9"/>
    <p:sldId id="333" r:id="rId10"/>
    <p:sldId id="341" r:id="rId11"/>
    <p:sldId id="335" r:id="rId12"/>
    <p:sldId id="338" r:id="rId13"/>
    <p:sldId id="334" r:id="rId14"/>
    <p:sldId id="328" r:id="rId15"/>
    <p:sldId id="342" r:id="rId16"/>
    <p:sldId id="343" r:id="rId17"/>
  </p:sldIdLst>
  <p:sldSz cx="15125700" cy="10693400"/>
  <p:notesSz cx="9931400" cy="67945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99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49" autoAdjust="0"/>
  </p:normalViewPr>
  <p:slideViewPr>
    <p:cSldViewPr>
      <p:cViewPr varScale="1">
        <p:scale>
          <a:sx n="68" d="100"/>
          <a:sy n="68" d="100"/>
        </p:scale>
        <p:origin x="-1572" y="-10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54199889487498309"/>
          <c:y val="0.34229244429888328"/>
          <c:w val="0.43921605194087615"/>
          <c:h val="0.429411337687792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4"/>
          <c:dPt>
            <c:idx val="0"/>
            <c:spPr>
              <a:solidFill>
                <a:schemeClr val="accent5">
                  <a:lumMod val="75000"/>
                </a:schemeClr>
              </a:solidFill>
            </c:spPr>
          </c:dPt>
          <c:dPt>
            <c:idx val="1"/>
            <c:spPr>
              <a:solidFill>
                <a:schemeClr val="bg2">
                  <a:lumMod val="90000"/>
                </a:schemeClr>
              </a:solidFill>
            </c:spPr>
          </c:dPt>
          <c:dPt>
            <c:idx val="2"/>
            <c:spPr>
              <a:solidFill>
                <a:schemeClr val="accent3"/>
              </a:solidFill>
            </c:spPr>
          </c:dPt>
          <c:dPt>
            <c:idx val="3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4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5"/>
            <c:spPr>
              <a:solidFill>
                <a:schemeClr val="accent6"/>
              </a:solidFill>
            </c:spPr>
          </c:dPt>
          <c:dPt>
            <c:idx val="6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7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cat>
            <c:strRef>
              <c:f>Лист1!$A$2:$A$9</c:f>
              <c:strCache>
                <c:ptCount val="8"/>
                <c:pt idx="0">
                  <c:v>ВЦП «Аналитическая и информационная поддержка комплексного развития сельских территорий»</c:v>
                </c:pt>
                <c:pt idx="1">
                  <c:v>ВП «Обеспечение государственного мониторинга сельских территорий»</c:v>
                </c:pt>
                <c:pt idx="2">
                  <c:v>ВП «Развитие жилищного строительства на сельских территориях и повышение уровня благоустройства домохозяйств»</c:v>
                </c:pt>
                <c:pt idx="3">
                  <c:v>ВП «Содействие занятости сельского населения»</c:v>
                </c:pt>
                <c:pt idx="4">
                  <c:v>ВП «Благоустройство сельских территорий»</c:v>
                </c:pt>
                <c:pt idx="5">
                  <c:v>ВП «Развитие инженерной и транспортной инфраструктуры на сельских территориях»</c:v>
                </c:pt>
                <c:pt idx="6">
                  <c:v>ВП «Развитие инженерной и транспортной инфраструктуры на сельских территориях»</c:v>
                </c:pt>
                <c:pt idx="7">
                  <c:v>ВЦП «Современный облик сельских территорий»</c:v>
                </c:pt>
              </c:strCache>
            </c:strRef>
          </c:cat>
          <c:val>
            <c:numRef>
              <c:f>Лист1!$B$2:$B$9</c:f>
              <c:numCache>
                <c:formatCode>_-* #,##0.0000\ _₽_-;\-* #,##0.0000\ _₽_-;_-* "-"????\ _₽_-;_-@_-</c:formatCode>
                <c:ptCount val="8"/>
                <c:pt idx="0">
                  <c:v>10</c:v>
                </c:pt>
                <c:pt idx="1">
                  <c:v>10</c:v>
                </c:pt>
                <c:pt idx="2">
                  <c:v>931.27000000000032</c:v>
                </c:pt>
                <c:pt idx="3">
                  <c:v>307.52</c:v>
                </c:pt>
                <c:pt idx="4">
                  <c:v>122.3</c:v>
                </c:pt>
                <c:pt idx="5">
                  <c:v>8.2439999999999998</c:v>
                </c:pt>
                <c:pt idx="6">
                  <c:v>90</c:v>
                </c:pt>
                <c:pt idx="7">
                  <c:v>721.91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DC8-A441-9627-AA96C06CECD6}"/>
            </c:ext>
          </c:extLst>
        </c:ser>
        <c:firstSliceAng val="0"/>
        <c:holeSize val="73"/>
      </c:doughnutChart>
    </c:plotArea>
    <c:plotVisOnly val="1"/>
    <c:dispBlanksAs val="zero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2959870069016592E-3"/>
          <c:y val="6.0275830241207397E-2"/>
          <c:w val="0.98893178225974643"/>
          <c:h val="0.80262907337541112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внебюджетные средства</c:v>
                </c:pt>
              </c:strCache>
            </c:strRef>
          </c:tx>
          <c:spPr>
            <a:solidFill>
              <a:schemeClr val="bg2"/>
            </a:solidFill>
          </c:spPr>
          <c:dLbls>
            <c:dLbl>
              <c:idx val="0"/>
              <c:layout>
                <c:manualLayout>
                  <c:x val="-3.9124703368513761E-3"/>
                  <c:y val="5.9005619516326137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/>
                      <a:t>1052,9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996045324274476"/>
                      <c:h val="7.8969854342400822E-2"/>
                    </c:manualLayout>
                  </c15:layout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400" b="1" dirty="0"/>
                      <a:t>2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2020-2025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966.1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1F4-C541-BAC7-ECDDD1E6730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региональный бюджет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ru-RU" sz="2800" b="1" dirty="0"/>
                      <a:t>11,9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600">
                    <a:latin typeface="Helvetica Neue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2020-2025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300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1F4-C541-BAC7-ECDDD1E6730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ФБ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dLbls>
            <c:dLbl>
              <c:idx val="0"/>
              <c:layout>
                <c:manualLayout>
                  <c:x val="-4.7294680796332528E-3"/>
                  <c:y val="-3.8463364241476991E-2"/>
                </c:manualLayout>
              </c:layout>
              <c:tx>
                <c:rich>
                  <a:bodyPr/>
                  <a:lstStyle/>
                  <a:p>
                    <a:pPr>
                      <a:def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1 061,1</a:t>
                    </a:r>
                    <a:endParaRPr lang="en-US" sz="14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16,2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2020-2025</c:v>
                </c:pt>
              </c:strCache>
            </c:strRef>
          </c:cat>
          <c:val>
            <c:numRef>
              <c:f>Лист1!$D$2</c:f>
              <c:numCache>
                <c:formatCode>#,##0.00</c:formatCode>
                <c:ptCount val="1"/>
                <c:pt idx="0">
                  <c:v>1054.8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1F4-C541-BAC7-ECDDD1E67304}"/>
            </c:ext>
          </c:extLst>
        </c:ser>
        <c:overlap val="100"/>
        <c:axId val="131157376"/>
        <c:axId val="131196032"/>
      </c:barChart>
      <c:catAx>
        <c:axId val="131157376"/>
        <c:scaling>
          <c:orientation val="minMax"/>
        </c:scaling>
        <c:delete val="1"/>
        <c:axPos val="b"/>
        <c:numFmt formatCode="General" sourceLinked="0"/>
        <c:tickLblPos val="none"/>
        <c:crossAx val="131196032"/>
        <c:crosses val="autoZero"/>
        <c:auto val="1"/>
        <c:lblAlgn val="ctr"/>
        <c:lblOffset val="100"/>
      </c:catAx>
      <c:valAx>
        <c:axId val="131196032"/>
        <c:scaling>
          <c:orientation val="minMax"/>
        </c:scaling>
        <c:delete val="1"/>
        <c:axPos val="l"/>
        <c:numFmt formatCode="General" sourceLinked="1"/>
        <c:tickLblPos val="none"/>
        <c:crossAx val="131157376"/>
        <c:crosses val="autoZero"/>
        <c:crossBetween val="between"/>
      </c:valAx>
      <c:spPr>
        <a:scene3d>
          <a:camera prst="orthographicFront"/>
          <a:lightRig rig="threePt" dir="t"/>
        </a:scene3d>
        <a:sp3d>
          <a:bevelT/>
        </a:sp3d>
      </c:spPr>
    </c:plotArea>
    <c:plotVisOnly val="1"/>
    <c:dispBlanksAs val="gap"/>
  </c:chart>
  <c:txPr>
    <a:bodyPr/>
    <a:lstStyle/>
    <a:p>
      <a:pPr>
        <a:defRPr sz="1100" b="1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Доля сельского населения</a:t>
            </a:r>
          </a:p>
        </c:rich>
      </c:tx>
      <c:layout/>
      <c:spPr>
        <a:noFill/>
        <a:ln>
          <a:noFill/>
        </a:ln>
        <a:effectLst/>
      </c:spPr>
    </c:title>
    <c:plotArea>
      <c:layout/>
      <c:lineChart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35%</a:t>
                    </a:r>
                    <a:endParaRPr lang="en-US" dirty="0"/>
                  </a:p>
                </c:rich>
              </c:tx>
              <c:dLblPos val="t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/>
                      <a:t>45%</a:t>
                    </a:r>
                  </a:p>
                </c:rich>
              </c:tx>
              <c:dLblPos val="t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55%</a:t>
                    </a:r>
                  </a:p>
                </c:rich>
              </c:tx>
              <c:dLblPos val="t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t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  <c:pt idx="3">
                  <c:v>2023 год</c:v>
                </c:pt>
                <c:pt idx="4">
                  <c:v>2024 год </c:v>
                </c:pt>
                <c:pt idx="5">
                  <c:v>2025 год</c:v>
                </c:pt>
              </c:strCache>
            </c:strRef>
          </c:cat>
          <c:val>
            <c:numRef>
              <c:f>Лист1!$B$2:$B$7</c:f>
              <c:numCache>
                <c:formatCode>0.00%</c:formatCode>
                <c:ptCount val="6"/>
                <c:pt idx="0" formatCode="0%">
                  <c:v>0.2</c:v>
                </c:pt>
                <c:pt idx="1">
                  <c:v>0.33500000000000024</c:v>
                </c:pt>
                <c:pt idx="2">
                  <c:v>0.43000000000000016</c:v>
                </c:pt>
                <c:pt idx="3" formatCode="0%">
                  <c:v>0.5</c:v>
                </c:pt>
                <c:pt idx="4" formatCode="0%">
                  <c:v>0.56000000000000005</c:v>
                </c:pt>
                <c:pt idx="5" formatCode="0%">
                  <c:v>0.60000000000000031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869-444B-A084-9B01417490AE}"/>
            </c:ext>
          </c:extLst>
        </c:ser>
        <c:dLbls>
          <c:showVal val="1"/>
        </c:dLbls>
        <c:marker val="1"/>
        <c:axId val="142311808"/>
        <c:axId val="142313344"/>
      </c:lineChart>
      <c:catAx>
        <c:axId val="14231180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42313344"/>
        <c:crosses val="autoZero"/>
        <c:auto val="1"/>
        <c:lblAlgn val="ctr"/>
        <c:lblOffset val="100"/>
      </c:catAx>
      <c:valAx>
        <c:axId val="14231334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one"/>
        <c:crossAx val="142311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0.34286</cdr:x>
      <cdr:y>0.52239</cdr:y>
    </cdr:from>
    <cdr:to>
      <cdr:x>0.67619</cdr:x>
      <cdr:y>0.58955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592288" y="5040560"/>
          <a:ext cx="2520280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0.63072</cdr:x>
      <cdr:y>0.49869</cdr:y>
    </cdr:from>
    <cdr:to>
      <cdr:x>0.89824</cdr:x>
      <cdr:y>0.59422</cdr:y>
    </cdr:to>
    <cdr:sp macro="" textlink="">
      <cdr:nvSpPr>
        <cdr:cNvPr id="24" name="Прямоугольник 23"/>
        <cdr:cNvSpPr/>
      </cdr:nvSpPr>
      <cdr:spPr>
        <a:xfrm xmlns:a="http://schemas.openxmlformats.org/drawingml/2006/main">
          <a:off x="4817266" y="4430940"/>
          <a:ext cx="2043184" cy="848762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20000"/>
            <a:lumOff val="80000"/>
          </a:schemeClr>
        </a:solidFill>
        <a:ln xmlns:a="http://schemas.openxmlformats.org/drawingml/2006/main" w="12700" cap="rnd" cmpd="sng" algn="ctr">
          <a:noFill/>
          <a:prstDash val="solid"/>
        </a:ln>
        <a:effectLst xmlns:a="http://schemas.openxmlformats.org/drawingml/2006/main">
          <a:outerShdw blurRad="44450" dist="27940" dir="5400000" algn="ctr">
            <a:srgbClr val="000000">
              <a:alpha val="32000"/>
            </a:srgbClr>
          </a:outerShdw>
        </a:effectLst>
      </cdr:spPr>
      <cdr:txBody>
        <a:bodyPr xmlns:a="http://schemas.openxmlformats.org/drawingml/2006/main" lIns="87910" tIns="43956" rIns="87910" bIns="43956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defTabSz="879112">
            <a:defRPr/>
          </a:pPr>
          <a:r>
            <a: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2 288,0</a:t>
          </a:r>
        </a:p>
        <a:p xmlns:a="http://schemas.openxmlformats.org/drawingml/2006/main">
          <a:pPr algn="ctr" defTabSz="879112">
            <a:defRPr/>
          </a:pPr>
          <a:r>
            <a: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млрд 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3815" cy="340935"/>
          </a:xfrm>
          <a:prstGeom prst="rect">
            <a:avLst/>
          </a:prstGeom>
        </p:spPr>
        <p:txBody>
          <a:bodyPr vert="horz" lIns="59223" tIns="29611" rIns="59223" bIns="29611" rtlCol="0"/>
          <a:lstStyle>
            <a:lvl1pPr algn="l">
              <a:defRPr sz="8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5503" y="1"/>
            <a:ext cx="4303815" cy="340935"/>
          </a:xfrm>
          <a:prstGeom prst="rect">
            <a:avLst/>
          </a:prstGeom>
        </p:spPr>
        <p:txBody>
          <a:bodyPr vert="horz" lIns="59223" tIns="29611" rIns="59223" bIns="29611" rtlCol="0"/>
          <a:lstStyle>
            <a:lvl1pPr algn="r">
              <a:defRPr sz="800"/>
            </a:lvl1pPr>
          </a:lstStyle>
          <a:p>
            <a:fld id="{18556F94-594F-4716-845F-7EAC00BA0A9E}" type="datetimeFigureOut">
              <a:rPr lang="ru-RU" smtClean="0"/>
              <a:pPr/>
              <a:t>06.06.2019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344863" y="849313"/>
            <a:ext cx="3241675" cy="2290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59223" tIns="29611" rIns="59223" bIns="29611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3351" y="3270156"/>
            <a:ext cx="7944703" cy="2675032"/>
          </a:xfrm>
          <a:prstGeom prst="rect">
            <a:avLst/>
          </a:prstGeom>
        </p:spPr>
        <p:txBody>
          <a:bodyPr vert="horz" lIns="59223" tIns="29611" rIns="59223" bIns="2961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6453566"/>
            <a:ext cx="4303815" cy="340935"/>
          </a:xfrm>
          <a:prstGeom prst="rect">
            <a:avLst/>
          </a:prstGeom>
        </p:spPr>
        <p:txBody>
          <a:bodyPr vert="horz" lIns="59223" tIns="29611" rIns="59223" bIns="29611" rtlCol="0" anchor="b"/>
          <a:lstStyle>
            <a:lvl1pPr algn="l">
              <a:defRPr sz="8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5503" y="6453566"/>
            <a:ext cx="4303815" cy="340935"/>
          </a:xfrm>
          <a:prstGeom prst="rect">
            <a:avLst/>
          </a:prstGeom>
        </p:spPr>
        <p:txBody>
          <a:bodyPr vert="horz" lIns="59223" tIns="29611" rIns="59223" bIns="29611" rtlCol="0" anchor="b"/>
          <a:lstStyle>
            <a:lvl1pPr algn="r">
              <a:defRPr sz="800"/>
            </a:lvl1pPr>
          </a:lstStyle>
          <a:p>
            <a:fld id="{342DF332-95A4-4135-BADC-206428E36B2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82873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DF332-95A4-4135-BADC-206428E36B20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44086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6/6/2019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6/6/2019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6/6/2019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6/6/2019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6/6/2019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6/6/2019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3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704850" y="1384301"/>
            <a:ext cx="13868400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ru-RU" sz="4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программа Российской Федерации</a:t>
            </a:r>
          </a:p>
          <a:p>
            <a:pPr lvl="1" algn="ctr">
              <a:lnSpc>
                <a:spcPct val="150000"/>
              </a:lnSpc>
            </a:pPr>
            <a:r>
              <a:rPr lang="ru-RU" sz="4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«Комплексное развитие сельских территорий</a:t>
            </a:r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lvl="1" algn="ctr">
              <a:lnSpc>
                <a:spcPct val="150000"/>
              </a:lnSpc>
            </a:pPr>
            <a:endParaRPr lang="ru-RU" sz="40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>
              <a:lnSpc>
                <a:spcPct val="150000"/>
              </a:lnSpc>
            </a:pPr>
            <a:r>
              <a:rPr lang="ru-RU" sz="4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утверждена </a:t>
            </a:r>
          </a:p>
          <a:p>
            <a:pPr lvl="1" algn="ctr">
              <a:lnSpc>
                <a:spcPct val="150000"/>
              </a:lnSpc>
            </a:pPr>
            <a:r>
              <a:rPr lang="ru-RU" sz="4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постановлением Правительства Российской Федерации </a:t>
            </a:r>
          </a:p>
          <a:p>
            <a:pPr lvl="1" algn="ctr">
              <a:lnSpc>
                <a:spcPct val="150000"/>
              </a:lnSpc>
            </a:pPr>
            <a:r>
              <a:rPr lang="ru-RU" sz="4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31.05.2019 № 696</a:t>
            </a:r>
            <a:endParaRPr lang="ru-RU" sz="4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>
              <a:lnSpc>
                <a:spcPct val="150000"/>
              </a:lnSpc>
            </a:pPr>
            <a:endParaRPr lang="ru-RU" sz="32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>
              <a:lnSpc>
                <a:spcPct val="150000"/>
              </a:lnSpc>
            </a:pPr>
            <a:endParaRPr lang="ru-RU" sz="32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>
              <a:lnSpc>
                <a:spcPct val="150000"/>
              </a:lnSpc>
            </a:pPr>
            <a:endParaRPr lang="ru-RU" sz="32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>
              <a:lnSpc>
                <a:spcPct val="150000"/>
              </a:lnSpc>
            </a:pPr>
            <a:r>
              <a:rPr lang="ru-RU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год</a:t>
            </a:r>
            <a:endParaRPr lang="ru-RU" sz="3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66"/>
          <p:cNvSpPr/>
          <p:nvPr/>
        </p:nvSpPr>
        <p:spPr>
          <a:xfrm>
            <a:off x="12820650" y="546100"/>
            <a:ext cx="1822440" cy="1238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108"/>
          <p:cNvSpPr/>
          <p:nvPr/>
        </p:nvSpPr>
        <p:spPr>
          <a:xfrm>
            <a:off x="781050" y="8851900"/>
            <a:ext cx="1828800" cy="12412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41"/>
          <p:cNvSpPr/>
          <p:nvPr/>
        </p:nvSpPr>
        <p:spPr>
          <a:xfrm>
            <a:off x="6572250" y="9232900"/>
            <a:ext cx="1777253" cy="11192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4497050" y="546100"/>
            <a:ext cx="402844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dirty="0" smtClean="0">
                <a:latin typeface="Arial"/>
                <a:cs typeface="Arial"/>
              </a:rPr>
              <a:t>10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 flipV="1">
            <a:off x="1126760" y="874647"/>
            <a:ext cx="13065490" cy="66512"/>
          </a:xfrm>
          <a:custGeom>
            <a:avLst/>
            <a:gdLst/>
            <a:ahLst/>
            <a:cxnLst/>
            <a:rect l="l" t="t" r="r" b="b"/>
            <a:pathLst>
              <a:path w="6189345">
                <a:moveTo>
                  <a:pt x="0" y="0"/>
                </a:moveTo>
                <a:lnTo>
                  <a:pt x="6188798" y="0"/>
                </a:lnTo>
              </a:path>
            </a:pathLst>
          </a:custGeom>
          <a:ln w="12700">
            <a:solidFill>
              <a:srgbClr val="0067AC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9" name="object 39"/>
          <p:cNvSpPr/>
          <p:nvPr/>
        </p:nvSpPr>
        <p:spPr>
          <a:xfrm>
            <a:off x="1101360" y="915759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0"/>
                </a:moveTo>
                <a:lnTo>
                  <a:pt x="15510" y="1995"/>
                </a:lnTo>
                <a:lnTo>
                  <a:pt x="7437" y="7437"/>
                </a:lnTo>
                <a:lnTo>
                  <a:pt x="1995" y="15510"/>
                </a:lnTo>
                <a:lnTo>
                  <a:pt x="0" y="25400"/>
                </a:lnTo>
                <a:lnTo>
                  <a:pt x="1995" y="35289"/>
                </a:lnTo>
                <a:lnTo>
                  <a:pt x="7437" y="43362"/>
                </a:lnTo>
                <a:lnTo>
                  <a:pt x="15510" y="48804"/>
                </a:lnTo>
                <a:lnTo>
                  <a:pt x="25400" y="50800"/>
                </a:lnTo>
                <a:lnTo>
                  <a:pt x="35289" y="48804"/>
                </a:lnTo>
                <a:lnTo>
                  <a:pt x="43362" y="43362"/>
                </a:lnTo>
                <a:lnTo>
                  <a:pt x="48804" y="35289"/>
                </a:lnTo>
                <a:lnTo>
                  <a:pt x="50800" y="25400"/>
                </a:lnTo>
                <a:lnTo>
                  <a:pt x="48804" y="15510"/>
                </a:lnTo>
                <a:lnTo>
                  <a:pt x="43362" y="7437"/>
                </a:lnTo>
                <a:lnTo>
                  <a:pt x="35289" y="1995"/>
                </a:lnTo>
                <a:lnTo>
                  <a:pt x="25400" y="0"/>
                </a:lnTo>
                <a:close/>
              </a:path>
            </a:pathLst>
          </a:custGeom>
          <a:solidFill>
            <a:srgbClr val="0067A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4" name="object 108"/>
          <p:cNvSpPr/>
          <p:nvPr/>
        </p:nvSpPr>
        <p:spPr>
          <a:xfrm>
            <a:off x="97917" y="128119"/>
            <a:ext cx="1262376" cy="7840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4" name="object 14"/>
          <p:cNvSpPr txBox="1">
            <a:spLocks/>
          </p:cNvSpPr>
          <p:nvPr/>
        </p:nvSpPr>
        <p:spPr>
          <a:xfrm>
            <a:off x="1567064" y="340233"/>
            <a:ext cx="12783301" cy="641201"/>
          </a:xfrm>
          <a:prstGeom prst="rect">
            <a:avLst/>
          </a:prstGeom>
        </p:spPr>
        <p:txBody>
          <a:bodyPr vert="horz" wrap="square" lIns="0" tIns="0" rIns="72000" bIns="0" rtlCol="0">
            <a:no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ВЕДОМСТВЕННЫЙ ПРОЕКТ «СОДЕЙСТВИЕ ЗАНЯТОСТИ СЕЛЬСКОГО НАСЕЛЕНИЯ»</a:t>
            </a:r>
          </a:p>
        </p:txBody>
      </p:sp>
      <p:sp>
        <p:nvSpPr>
          <p:cNvPr id="66" name="object 172"/>
          <p:cNvSpPr txBox="1"/>
          <p:nvPr/>
        </p:nvSpPr>
        <p:spPr>
          <a:xfrm>
            <a:off x="1002076" y="8878873"/>
            <a:ext cx="3005111" cy="283411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3" name="object 14"/>
          <p:cNvSpPr txBox="1"/>
          <p:nvPr/>
        </p:nvSpPr>
        <p:spPr>
          <a:xfrm>
            <a:off x="1162050" y="1079500"/>
            <a:ext cx="5759506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ПРОЕКТА</a:t>
            </a:r>
            <a:endParaRPr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09650" y="1689100"/>
            <a:ext cx="13340716" cy="78544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Предоставление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субсидий российским кредитным организациям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кредитам, предоставленным индивидуальным предпринимателям и организациям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цели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финансирования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создания объектов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капитального строительства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инженерной инфраструктуры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(внешние инженерные сети), а также расходов, связанных к их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подключению объектов производства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переработки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торговли, и расходов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строительству и реконструкции автомобильных дорог до объектов производства, переработки,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торговли (за исключением внутриплощадочных дорог), по льготной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ставке.</a:t>
            </a:r>
          </a:p>
          <a:p>
            <a:pPr marL="285750" indent="-285750" algn="just">
              <a:lnSpc>
                <a:spcPct val="110000"/>
              </a:lnSpc>
              <a:buFont typeface="Wingdings" panose="05000000000000000000" pitchFamily="2" charset="2"/>
              <a:buChar char="q"/>
            </a:pP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 кредитования:</a:t>
            </a: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срок – до 5 лет;</a:t>
            </a: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Процентная ставка –до 5 % годовых;</a:t>
            </a: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ru-RU" sz="2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возмещает ключевую ставку (7,75 % годовых по состоянию на </a:t>
            </a:r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07.06.2019 </a:t>
            </a:r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г.)</a:t>
            </a:r>
          </a:p>
          <a:p>
            <a:pPr marL="12700" algn="just">
              <a:spcBef>
                <a:spcPts val="100"/>
              </a:spcBef>
            </a:pPr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субъекты РФ могут возмещать часть процентной ставки (до 5 % годовых);</a:t>
            </a: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Размер кредита – будет определен дополнительно.</a:t>
            </a:r>
          </a:p>
          <a:p>
            <a:pPr marL="285750" indent="-285750" algn="just">
              <a:lnSpc>
                <a:spcPct val="110000"/>
              </a:lnSpc>
              <a:buFont typeface="Wingdings" panose="05000000000000000000" pitchFamily="2" charset="2"/>
              <a:buChar char="q"/>
            </a:pP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lnSpc>
                <a:spcPct val="110000"/>
              </a:lnSpc>
            </a:pP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ВАЖНО!!!</a:t>
            </a:r>
          </a:p>
          <a:p>
            <a:pPr marL="285750" indent="-285750" algn="ctr">
              <a:lnSpc>
                <a:spcPct val="110000"/>
              </a:lnSpc>
            </a:pPr>
            <a:r>
              <a:rPr lang="ru-RU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Формирование </a:t>
            </a:r>
            <a:r>
              <a:rPr lang="ru-RU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списка потенциальных </a:t>
            </a:r>
            <a:r>
              <a:rPr lang="ru-RU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 </a:t>
            </a:r>
            <a:r>
              <a:rPr lang="ru-RU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планируется                              до 1 сентября 2019 года. </a:t>
            </a:r>
          </a:p>
          <a:p>
            <a:pPr marL="285750" indent="-285750" algn="ctr">
              <a:lnSpc>
                <a:spcPct val="110000"/>
              </a:lnSpc>
            </a:pP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Обязательное требование – создание новых рабочих мест!</a:t>
            </a:r>
          </a:p>
          <a:p>
            <a:pPr marL="285750" indent="-285750" algn="just">
              <a:lnSpc>
                <a:spcPct val="110000"/>
              </a:lnSpc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805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4573250" y="511467"/>
            <a:ext cx="267081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dirty="0" smtClean="0">
                <a:latin typeface="Arial"/>
                <a:cs typeface="Arial"/>
              </a:rPr>
              <a:t>11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 flipV="1">
            <a:off x="1126760" y="874647"/>
            <a:ext cx="13065490" cy="66512"/>
          </a:xfrm>
          <a:custGeom>
            <a:avLst/>
            <a:gdLst/>
            <a:ahLst/>
            <a:cxnLst/>
            <a:rect l="l" t="t" r="r" b="b"/>
            <a:pathLst>
              <a:path w="6189345">
                <a:moveTo>
                  <a:pt x="0" y="0"/>
                </a:moveTo>
                <a:lnTo>
                  <a:pt x="6188798" y="0"/>
                </a:lnTo>
              </a:path>
            </a:pathLst>
          </a:custGeom>
          <a:ln w="12700">
            <a:solidFill>
              <a:srgbClr val="0067AC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9" name="object 39"/>
          <p:cNvSpPr/>
          <p:nvPr/>
        </p:nvSpPr>
        <p:spPr>
          <a:xfrm>
            <a:off x="1101360" y="915759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0"/>
                </a:moveTo>
                <a:lnTo>
                  <a:pt x="15510" y="1995"/>
                </a:lnTo>
                <a:lnTo>
                  <a:pt x="7437" y="7437"/>
                </a:lnTo>
                <a:lnTo>
                  <a:pt x="1995" y="15510"/>
                </a:lnTo>
                <a:lnTo>
                  <a:pt x="0" y="25400"/>
                </a:lnTo>
                <a:lnTo>
                  <a:pt x="1995" y="35289"/>
                </a:lnTo>
                <a:lnTo>
                  <a:pt x="7437" y="43362"/>
                </a:lnTo>
                <a:lnTo>
                  <a:pt x="15510" y="48804"/>
                </a:lnTo>
                <a:lnTo>
                  <a:pt x="25400" y="50800"/>
                </a:lnTo>
                <a:lnTo>
                  <a:pt x="35289" y="48804"/>
                </a:lnTo>
                <a:lnTo>
                  <a:pt x="43362" y="43362"/>
                </a:lnTo>
                <a:lnTo>
                  <a:pt x="48804" y="35289"/>
                </a:lnTo>
                <a:lnTo>
                  <a:pt x="50800" y="25400"/>
                </a:lnTo>
                <a:lnTo>
                  <a:pt x="48804" y="15510"/>
                </a:lnTo>
                <a:lnTo>
                  <a:pt x="43362" y="7437"/>
                </a:lnTo>
                <a:lnTo>
                  <a:pt x="35289" y="1995"/>
                </a:lnTo>
                <a:lnTo>
                  <a:pt x="25400" y="0"/>
                </a:lnTo>
                <a:close/>
              </a:path>
            </a:pathLst>
          </a:custGeom>
          <a:solidFill>
            <a:srgbClr val="0067A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4" name="object 108"/>
          <p:cNvSpPr/>
          <p:nvPr/>
        </p:nvSpPr>
        <p:spPr>
          <a:xfrm>
            <a:off x="97917" y="128119"/>
            <a:ext cx="1262376" cy="7840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4" name="object 14"/>
          <p:cNvSpPr txBox="1">
            <a:spLocks/>
          </p:cNvSpPr>
          <p:nvPr/>
        </p:nvSpPr>
        <p:spPr>
          <a:xfrm>
            <a:off x="1567064" y="340233"/>
            <a:ext cx="12783301" cy="641201"/>
          </a:xfrm>
          <a:prstGeom prst="rect">
            <a:avLst/>
          </a:prstGeom>
        </p:spPr>
        <p:txBody>
          <a:bodyPr vert="horz" wrap="square" lIns="0" tIns="0" rIns="72000" bIns="0" rtlCol="0">
            <a:no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ВЕДОМСТВЕННЫЙ ПРОЕКТ «РАЗВИТИЕ ИНЖЕНЕРНОЙ ИНФРАСТРУКТУРЫ 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СЕЛЬСКИХ ТЕРРИТОРИЯХ»</a:t>
            </a:r>
          </a:p>
        </p:txBody>
      </p:sp>
      <p:sp>
        <p:nvSpPr>
          <p:cNvPr id="65" name="object 172"/>
          <p:cNvSpPr txBox="1"/>
          <p:nvPr/>
        </p:nvSpPr>
        <p:spPr>
          <a:xfrm>
            <a:off x="1002076" y="8538123"/>
            <a:ext cx="3005111" cy="283411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6" name="object 172"/>
          <p:cNvSpPr txBox="1"/>
          <p:nvPr/>
        </p:nvSpPr>
        <p:spPr>
          <a:xfrm>
            <a:off x="1002076" y="8878873"/>
            <a:ext cx="3005111" cy="283411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9" name="object 14"/>
          <p:cNvSpPr txBox="1"/>
          <p:nvPr/>
        </p:nvSpPr>
        <p:spPr>
          <a:xfrm>
            <a:off x="857250" y="1342051"/>
            <a:ext cx="222699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</a:t>
            </a:r>
            <a:endParaRPr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object 14"/>
          <p:cNvSpPr txBox="1"/>
          <p:nvPr/>
        </p:nvSpPr>
        <p:spPr>
          <a:xfrm>
            <a:off x="636495" y="7008243"/>
            <a:ext cx="411480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РЕСУРСНОЕ ОБЕСПЕЧЕНИЕ</a:t>
            </a:r>
            <a:endParaRPr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object 50"/>
          <p:cNvSpPr/>
          <p:nvPr/>
        </p:nvSpPr>
        <p:spPr>
          <a:xfrm>
            <a:off x="12209971" y="8424877"/>
            <a:ext cx="1982279" cy="132429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9163050" y="1964482"/>
            <a:ext cx="5118735" cy="520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Развитие газификации на сельских территориях;</a:t>
            </a: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endParaRPr lang="ru-RU" sz="2400" dirty="0">
              <a:solidFill>
                <a:srgbClr val="000000"/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Развитие водоснабжения на сельских территориях;</a:t>
            </a: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endParaRPr lang="ru-RU" sz="2400" dirty="0">
              <a:solidFill>
                <a:srgbClr val="000000"/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Реализация проектов комплексного обустройства площадок расположенных на сельских территориях, под компактную жилищную застройку.</a:t>
            </a: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endParaRPr lang="ru-RU" sz="20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ru-RU" sz="2000" dirty="0"/>
          </a:p>
        </p:txBody>
      </p:sp>
      <p:sp>
        <p:nvSpPr>
          <p:cNvPr id="13" name="object 14"/>
          <p:cNvSpPr txBox="1"/>
          <p:nvPr/>
        </p:nvSpPr>
        <p:spPr>
          <a:xfrm>
            <a:off x="8705850" y="1315272"/>
            <a:ext cx="3910251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ПРОЕКТА</a:t>
            </a:r>
            <a:endParaRPr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81050" y="7556500"/>
            <a:ext cx="926390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Общий объем финансирования на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2020 - 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2021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годы – 8,2 млрд рублей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том числе за счет средств:</a:t>
            </a:r>
          </a:p>
          <a:p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федерального бюджета – 6,7 млрд рублей;</a:t>
            </a:r>
          </a:p>
          <a:p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бюджетов субъектов Российской Федерации – 1,5 млрд рублей;</a:t>
            </a:r>
          </a:p>
          <a:p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внебюджетных источников – 0,05 млрд рублей.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76250" y="1839764"/>
            <a:ext cx="6629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Завершить в 2021 году строительство и обеспечить ввод в эксплуатацию объектов, финансирование которых осуществлялось в рамках ВЦП «Устойчивое развитие сельских территорий» Государственной программы развития сельского хозяйства и регулирования рынков сельскохозяйственной продукции, сырья и продовольствия, в том числе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indent="-342900" algn="just"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обеспечить к концу 2021 года ввод в действие </a:t>
            </a:r>
            <a:b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менее: 2,08 тыс. км распределительных газовых сетей и 1,65 тыс. км локальных водопроводов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Aft>
                <a:spcPts val="0"/>
              </a:spcAft>
            </a:pP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реализовать к концу 2021 года не менее </a:t>
            </a:r>
            <a:b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 проектов комплексного обустройства площадок, расположенных на сельских территориях, </a:t>
            </a:r>
            <a:b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 компактную жилищную застройку.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06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4573250" y="511467"/>
            <a:ext cx="267081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dirty="0" smtClean="0">
                <a:latin typeface="Arial"/>
                <a:cs typeface="Arial"/>
              </a:rPr>
              <a:t>12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 flipV="1">
            <a:off x="1126760" y="874647"/>
            <a:ext cx="13065490" cy="66512"/>
          </a:xfrm>
          <a:custGeom>
            <a:avLst/>
            <a:gdLst/>
            <a:ahLst/>
            <a:cxnLst/>
            <a:rect l="l" t="t" r="r" b="b"/>
            <a:pathLst>
              <a:path w="6189345">
                <a:moveTo>
                  <a:pt x="0" y="0"/>
                </a:moveTo>
                <a:lnTo>
                  <a:pt x="6188798" y="0"/>
                </a:lnTo>
              </a:path>
            </a:pathLst>
          </a:custGeom>
          <a:ln w="12700">
            <a:solidFill>
              <a:srgbClr val="0067AC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9" name="object 39"/>
          <p:cNvSpPr/>
          <p:nvPr/>
        </p:nvSpPr>
        <p:spPr>
          <a:xfrm>
            <a:off x="1101360" y="915759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0"/>
                </a:moveTo>
                <a:lnTo>
                  <a:pt x="15510" y="1995"/>
                </a:lnTo>
                <a:lnTo>
                  <a:pt x="7437" y="7437"/>
                </a:lnTo>
                <a:lnTo>
                  <a:pt x="1995" y="15510"/>
                </a:lnTo>
                <a:lnTo>
                  <a:pt x="0" y="25400"/>
                </a:lnTo>
                <a:lnTo>
                  <a:pt x="1995" y="35289"/>
                </a:lnTo>
                <a:lnTo>
                  <a:pt x="7437" y="43362"/>
                </a:lnTo>
                <a:lnTo>
                  <a:pt x="15510" y="48804"/>
                </a:lnTo>
                <a:lnTo>
                  <a:pt x="25400" y="50800"/>
                </a:lnTo>
                <a:lnTo>
                  <a:pt x="35289" y="48804"/>
                </a:lnTo>
                <a:lnTo>
                  <a:pt x="43362" y="43362"/>
                </a:lnTo>
                <a:lnTo>
                  <a:pt x="48804" y="35289"/>
                </a:lnTo>
                <a:lnTo>
                  <a:pt x="50800" y="25400"/>
                </a:lnTo>
                <a:lnTo>
                  <a:pt x="48804" y="15510"/>
                </a:lnTo>
                <a:lnTo>
                  <a:pt x="43362" y="7437"/>
                </a:lnTo>
                <a:lnTo>
                  <a:pt x="35289" y="1995"/>
                </a:lnTo>
                <a:lnTo>
                  <a:pt x="25400" y="0"/>
                </a:lnTo>
                <a:close/>
              </a:path>
            </a:pathLst>
          </a:custGeom>
          <a:solidFill>
            <a:srgbClr val="0067A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4" name="object 108"/>
          <p:cNvSpPr/>
          <p:nvPr/>
        </p:nvSpPr>
        <p:spPr>
          <a:xfrm>
            <a:off x="97917" y="128119"/>
            <a:ext cx="1262376" cy="7840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4" name="object 14"/>
          <p:cNvSpPr txBox="1">
            <a:spLocks/>
          </p:cNvSpPr>
          <p:nvPr/>
        </p:nvSpPr>
        <p:spPr>
          <a:xfrm>
            <a:off x="1567064" y="340233"/>
            <a:ext cx="12783301" cy="641201"/>
          </a:xfrm>
          <a:prstGeom prst="rect">
            <a:avLst/>
          </a:prstGeom>
        </p:spPr>
        <p:txBody>
          <a:bodyPr vert="horz" wrap="square" lIns="0" tIns="0" rIns="72000" bIns="0" rtlCol="0">
            <a:no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ВЕДОМСТВЕННЫЙ ПРОЕКТ «РАЗВИТИЕ ТРАНСПОРТНОЙ ИНФРАСТРУКТУРЫ 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СЕЛЬСКИХ ТЕРРИТОРИЯХ»</a:t>
            </a:r>
          </a:p>
        </p:txBody>
      </p:sp>
      <p:sp>
        <p:nvSpPr>
          <p:cNvPr id="65" name="object 172"/>
          <p:cNvSpPr txBox="1"/>
          <p:nvPr/>
        </p:nvSpPr>
        <p:spPr>
          <a:xfrm>
            <a:off x="1002076" y="8538123"/>
            <a:ext cx="3005111" cy="283411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6" name="object 172"/>
          <p:cNvSpPr txBox="1"/>
          <p:nvPr/>
        </p:nvSpPr>
        <p:spPr>
          <a:xfrm>
            <a:off x="1002076" y="8878873"/>
            <a:ext cx="3005111" cy="283411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9" name="object 14"/>
          <p:cNvSpPr txBox="1"/>
          <p:nvPr/>
        </p:nvSpPr>
        <p:spPr>
          <a:xfrm>
            <a:off x="857250" y="1342051"/>
            <a:ext cx="222699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</a:t>
            </a:r>
            <a:endParaRPr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object 14"/>
          <p:cNvSpPr txBox="1"/>
          <p:nvPr/>
        </p:nvSpPr>
        <p:spPr>
          <a:xfrm>
            <a:off x="636495" y="7008243"/>
            <a:ext cx="411480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РЕСУРСНОЕ ОБЕСПЕЧЕНИЕ</a:t>
            </a:r>
            <a:endParaRPr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object 50"/>
          <p:cNvSpPr/>
          <p:nvPr/>
        </p:nvSpPr>
        <p:spPr>
          <a:xfrm>
            <a:off x="12209971" y="8424877"/>
            <a:ext cx="1982279" cy="132429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8934450" y="1964482"/>
            <a:ext cx="5347335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 сети автомобильных дорог, ведущих от сети автомобильных дорог общего пользования к общественно значимым объектам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населенных пунктов, расположенных на сельских территориях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объектам производства и переработки продукции.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ru-RU" sz="2000" dirty="0"/>
          </a:p>
        </p:txBody>
      </p:sp>
      <p:sp>
        <p:nvSpPr>
          <p:cNvPr id="13" name="object 14"/>
          <p:cNvSpPr txBox="1"/>
          <p:nvPr/>
        </p:nvSpPr>
        <p:spPr>
          <a:xfrm>
            <a:off x="8705850" y="1315272"/>
            <a:ext cx="3910251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ПРОЕКТА</a:t>
            </a:r>
            <a:endParaRPr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8821" y="7557215"/>
            <a:ext cx="805702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Общий объем финансирования на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2020 - 2025 годы –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90,0 млрд рублей,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за счет средств: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бюджета –65,0 млрд рублей;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бюджетов субъектов Российской Федерации – 23,2 млрд рублей;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внебюджетных источников – 1,8 млрд рублей.</a:t>
            </a:r>
          </a:p>
        </p:txBody>
      </p:sp>
      <p:sp>
        <p:nvSpPr>
          <p:cNvPr id="16" name="object 14"/>
          <p:cNvSpPr txBox="1"/>
          <p:nvPr/>
        </p:nvSpPr>
        <p:spPr>
          <a:xfrm>
            <a:off x="857250" y="4404082"/>
            <a:ext cx="6270914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С 2021 ГОДА</a:t>
            </a:r>
            <a:endParaRPr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28650" y="1992164"/>
            <a:ext cx="6629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Обеспечить к концу 2025 года ввод в эксплуатацию не менее 2,58 тыс. км автомобильных дорог общего пользования с твердым покрытием, ведущих от сети автомобильных дорог общего пользования к общественно значимым объектам населенных пунктов, расположенных на сельских территориях, объектам производства и переработки продукции.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48821" y="4889832"/>
            <a:ext cx="660922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Начиная с 2021 года объекты строительства автодорог должны соответствовать, критериям отбора, установленным Минсельхозом России для обеспечения комплексного развития сельских территорий </a:t>
            </a:r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80915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4573250" y="511467"/>
            <a:ext cx="267081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dirty="0" smtClean="0">
                <a:latin typeface="Arial"/>
                <a:cs typeface="Arial"/>
              </a:rPr>
              <a:t>13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 flipV="1">
            <a:off x="1126760" y="874647"/>
            <a:ext cx="13065490" cy="66512"/>
          </a:xfrm>
          <a:custGeom>
            <a:avLst/>
            <a:gdLst/>
            <a:ahLst/>
            <a:cxnLst/>
            <a:rect l="l" t="t" r="r" b="b"/>
            <a:pathLst>
              <a:path w="6189345">
                <a:moveTo>
                  <a:pt x="0" y="0"/>
                </a:moveTo>
                <a:lnTo>
                  <a:pt x="6188798" y="0"/>
                </a:lnTo>
              </a:path>
            </a:pathLst>
          </a:custGeom>
          <a:ln w="12700">
            <a:solidFill>
              <a:srgbClr val="0067AC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9" name="object 39"/>
          <p:cNvSpPr/>
          <p:nvPr/>
        </p:nvSpPr>
        <p:spPr>
          <a:xfrm>
            <a:off x="1101360" y="915759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0"/>
                </a:moveTo>
                <a:lnTo>
                  <a:pt x="15510" y="1995"/>
                </a:lnTo>
                <a:lnTo>
                  <a:pt x="7437" y="7437"/>
                </a:lnTo>
                <a:lnTo>
                  <a:pt x="1995" y="15510"/>
                </a:lnTo>
                <a:lnTo>
                  <a:pt x="0" y="25400"/>
                </a:lnTo>
                <a:lnTo>
                  <a:pt x="1995" y="35289"/>
                </a:lnTo>
                <a:lnTo>
                  <a:pt x="7437" y="43362"/>
                </a:lnTo>
                <a:lnTo>
                  <a:pt x="15510" y="48804"/>
                </a:lnTo>
                <a:lnTo>
                  <a:pt x="25400" y="50800"/>
                </a:lnTo>
                <a:lnTo>
                  <a:pt x="35289" y="48804"/>
                </a:lnTo>
                <a:lnTo>
                  <a:pt x="43362" y="43362"/>
                </a:lnTo>
                <a:lnTo>
                  <a:pt x="48804" y="35289"/>
                </a:lnTo>
                <a:lnTo>
                  <a:pt x="50800" y="25400"/>
                </a:lnTo>
                <a:lnTo>
                  <a:pt x="48804" y="15510"/>
                </a:lnTo>
                <a:lnTo>
                  <a:pt x="43362" y="7437"/>
                </a:lnTo>
                <a:lnTo>
                  <a:pt x="35289" y="1995"/>
                </a:lnTo>
                <a:lnTo>
                  <a:pt x="25400" y="0"/>
                </a:lnTo>
                <a:close/>
              </a:path>
            </a:pathLst>
          </a:custGeom>
          <a:solidFill>
            <a:srgbClr val="0067A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4" name="object 108"/>
          <p:cNvSpPr/>
          <p:nvPr/>
        </p:nvSpPr>
        <p:spPr>
          <a:xfrm>
            <a:off x="97917" y="128119"/>
            <a:ext cx="1262376" cy="7840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4" name="object 14"/>
          <p:cNvSpPr txBox="1">
            <a:spLocks/>
          </p:cNvSpPr>
          <p:nvPr/>
        </p:nvSpPr>
        <p:spPr>
          <a:xfrm>
            <a:off x="1567064" y="340233"/>
            <a:ext cx="12783301" cy="641201"/>
          </a:xfrm>
          <a:prstGeom prst="rect">
            <a:avLst/>
          </a:prstGeom>
        </p:spPr>
        <p:txBody>
          <a:bodyPr vert="horz" wrap="square" lIns="0" tIns="0" rIns="72000" bIns="0" rtlCol="0">
            <a:no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ВЕДОМСТВЕННЫЙ ПРОЕКТ «БЛАГОУСТРОЙСТВО СЕЛЬСКИХ ТЕРРИТОРИЙ»</a:t>
            </a:r>
          </a:p>
        </p:txBody>
      </p:sp>
      <p:sp>
        <p:nvSpPr>
          <p:cNvPr id="65" name="object 172"/>
          <p:cNvSpPr txBox="1"/>
          <p:nvPr/>
        </p:nvSpPr>
        <p:spPr>
          <a:xfrm>
            <a:off x="1002076" y="8538123"/>
            <a:ext cx="3005111" cy="283411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6" name="object 172"/>
          <p:cNvSpPr txBox="1"/>
          <p:nvPr/>
        </p:nvSpPr>
        <p:spPr>
          <a:xfrm>
            <a:off x="1002076" y="8878873"/>
            <a:ext cx="3005111" cy="283411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9" name="object 14"/>
          <p:cNvSpPr txBox="1"/>
          <p:nvPr/>
        </p:nvSpPr>
        <p:spPr>
          <a:xfrm>
            <a:off x="433796" y="1505843"/>
            <a:ext cx="253179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</a:t>
            </a:r>
            <a:endParaRPr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object 14"/>
          <p:cNvSpPr txBox="1"/>
          <p:nvPr/>
        </p:nvSpPr>
        <p:spPr>
          <a:xfrm>
            <a:off x="247650" y="5379204"/>
            <a:ext cx="426720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РЕСУРСНОЕ ОБЕСПЕЧЕНИЕ</a:t>
            </a:r>
            <a:endParaRPr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object 106"/>
          <p:cNvSpPr/>
          <p:nvPr/>
        </p:nvSpPr>
        <p:spPr>
          <a:xfrm>
            <a:off x="694367" y="8798454"/>
            <a:ext cx="2165616" cy="12955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81826" y="1772075"/>
            <a:ext cx="605129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0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Реализация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проектов по благоустройству сельских территорий с участием жителей сельских территорий. </a:t>
            </a:r>
            <a:endParaRPr lang="ru-RU" sz="20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0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Планируется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что до 2025 года включительно будет обеспечена реализация не менее 42,25 тыс. проектов по благоустройству сельских территорий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0215" algn="just">
              <a:lnSpc>
                <a:spcPct val="110000"/>
              </a:lnSpc>
              <a:spcAft>
                <a:spcPts val="0"/>
              </a:spcAft>
            </a:pPr>
            <a:endParaRPr lang="ru-RU" sz="20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bject 14"/>
          <p:cNvSpPr txBox="1"/>
          <p:nvPr/>
        </p:nvSpPr>
        <p:spPr>
          <a:xfrm>
            <a:off x="8096250" y="1390021"/>
            <a:ext cx="3910251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МЕРОПРИЯТИЕ ПРОЕКТА</a:t>
            </a:r>
            <a:endParaRPr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59968" y="1993900"/>
            <a:ext cx="6096000" cy="6894195"/>
          </a:xfrm>
          <a:prstGeom prst="rect">
            <a:avLst/>
          </a:prstGeom>
        </p:spPr>
        <p:txBody>
          <a:bodyPr wrap="square" lIns="72000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Предоставление субсидий из федерального бюджета бюджетам субъектов Российской Федерации на реализацию проектов по благоустройству сельских территорий, включающих: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создание и обустройство зон отдыха, спортивных </a:t>
            </a: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детских игровых площадок, площадок для занятия адаптивной физической культурой и адаптивным спортом для лиц с ограниченными возможностями здоровья;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организацию освещения территории, в том числе </a:t>
            </a: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использованием энергосберегающих технологий, включая архитектурную подсветку зданий, строений, сооружений;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организацию пешеходных коммуникаций и уличных дорог, обустройство территории в целях обеспечения беспрепятственного передвижения инвалидов и других маломобильных групп населения, организацию ливневых стоков;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обустройство общественных колодцев и водоразборных колонок, мест размещения твердых коммунальных отходов, обеспечивающих раздельный сбор мусора;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сохранение и восстановление природных ландшафтов и историко-культурных памятников.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2903" y="6009094"/>
            <a:ext cx="759334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Общий объем финансирования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2020 - 2025 годы –</a:t>
            </a:r>
            <a:b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22,3 млрд рублей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b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том числе за счет средств:</a:t>
            </a:r>
          </a:p>
          <a:p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федерального бюджета – 41,0 млрд рублей;</a:t>
            </a:r>
          </a:p>
          <a:p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бюджетов субъектов Российской Федерации – 44,4 млрд рублей;</a:t>
            </a:r>
          </a:p>
          <a:p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внебюджетных источников – 36,9 млрд рублей.</a:t>
            </a:r>
          </a:p>
        </p:txBody>
      </p:sp>
    </p:spTree>
    <p:extLst>
      <p:ext uri="{BB962C8B-B14F-4D97-AF65-F5344CB8AC3E}">
        <p14:creationId xmlns:p14="http://schemas.microsoft.com/office/powerpoint/2010/main" xmlns="" val="32810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4497050" y="511467"/>
            <a:ext cx="343281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dirty="0" smtClean="0">
                <a:latin typeface="Arial"/>
                <a:cs typeface="Arial"/>
              </a:rPr>
              <a:t>14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 flipV="1">
            <a:off x="1126760" y="874647"/>
            <a:ext cx="13065490" cy="66512"/>
          </a:xfrm>
          <a:custGeom>
            <a:avLst/>
            <a:gdLst/>
            <a:ahLst/>
            <a:cxnLst/>
            <a:rect l="l" t="t" r="r" b="b"/>
            <a:pathLst>
              <a:path w="6189345">
                <a:moveTo>
                  <a:pt x="0" y="0"/>
                </a:moveTo>
                <a:lnTo>
                  <a:pt x="6188798" y="0"/>
                </a:lnTo>
              </a:path>
            </a:pathLst>
          </a:custGeom>
          <a:ln w="12700">
            <a:solidFill>
              <a:srgbClr val="0067AC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9" name="object 39"/>
          <p:cNvSpPr/>
          <p:nvPr/>
        </p:nvSpPr>
        <p:spPr>
          <a:xfrm>
            <a:off x="1101360" y="915759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0"/>
                </a:moveTo>
                <a:lnTo>
                  <a:pt x="15510" y="1995"/>
                </a:lnTo>
                <a:lnTo>
                  <a:pt x="7437" y="7437"/>
                </a:lnTo>
                <a:lnTo>
                  <a:pt x="1995" y="15510"/>
                </a:lnTo>
                <a:lnTo>
                  <a:pt x="0" y="25400"/>
                </a:lnTo>
                <a:lnTo>
                  <a:pt x="1995" y="35289"/>
                </a:lnTo>
                <a:lnTo>
                  <a:pt x="7437" y="43362"/>
                </a:lnTo>
                <a:lnTo>
                  <a:pt x="15510" y="48804"/>
                </a:lnTo>
                <a:lnTo>
                  <a:pt x="25400" y="50800"/>
                </a:lnTo>
                <a:lnTo>
                  <a:pt x="35289" y="48804"/>
                </a:lnTo>
                <a:lnTo>
                  <a:pt x="43362" y="43362"/>
                </a:lnTo>
                <a:lnTo>
                  <a:pt x="48804" y="35289"/>
                </a:lnTo>
                <a:lnTo>
                  <a:pt x="50800" y="25400"/>
                </a:lnTo>
                <a:lnTo>
                  <a:pt x="48804" y="15510"/>
                </a:lnTo>
                <a:lnTo>
                  <a:pt x="43362" y="7437"/>
                </a:lnTo>
                <a:lnTo>
                  <a:pt x="35289" y="1995"/>
                </a:lnTo>
                <a:lnTo>
                  <a:pt x="25400" y="0"/>
                </a:lnTo>
                <a:close/>
              </a:path>
            </a:pathLst>
          </a:custGeom>
          <a:solidFill>
            <a:srgbClr val="0067A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4" name="object 108"/>
          <p:cNvSpPr/>
          <p:nvPr/>
        </p:nvSpPr>
        <p:spPr>
          <a:xfrm>
            <a:off x="97917" y="128119"/>
            <a:ext cx="1262376" cy="7840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4" name="object 14"/>
          <p:cNvSpPr txBox="1">
            <a:spLocks/>
          </p:cNvSpPr>
          <p:nvPr/>
        </p:nvSpPr>
        <p:spPr>
          <a:xfrm>
            <a:off x="1567064" y="340233"/>
            <a:ext cx="12783301" cy="641201"/>
          </a:xfrm>
          <a:prstGeom prst="rect">
            <a:avLst/>
          </a:prstGeom>
        </p:spPr>
        <p:txBody>
          <a:bodyPr vert="horz" wrap="square" lIns="0" tIns="0" rIns="72000" bIns="0" rtlCol="0">
            <a:no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ВЕДОМСТВЕННАЯ ЦЕЛЕВАЯ ПРОГРАММА «СОВРЕМЕННЫЙ ОБЛИК СЕЛЬСКИХ ТЕРРИТОРИЙ»</a:t>
            </a:r>
          </a:p>
        </p:txBody>
      </p:sp>
      <p:sp>
        <p:nvSpPr>
          <p:cNvPr id="65" name="object 172"/>
          <p:cNvSpPr txBox="1"/>
          <p:nvPr/>
        </p:nvSpPr>
        <p:spPr>
          <a:xfrm>
            <a:off x="1002076" y="8538123"/>
            <a:ext cx="3005111" cy="283411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6" name="object 172"/>
          <p:cNvSpPr txBox="1"/>
          <p:nvPr/>
        </p:nvSpPr>
        <p:spPr>
          <a:xfrm>
            <a:off x="729105" y="7667503"/>
            <a:ext cx="3005111" cy="283411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3" name="object 67"/>
          <p:cNvSpPr/>
          <p:nvPr/>
        </p:nvSpPr>
        <p:spPr>
          <a:xfrm>
            <a:off x="12621870" y="8789410"/>
            <a:ext cx="1765474" cy="11179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9" name="object 14"/>
          <p:cNvSpPr txBox="1"/>
          <p:nvPr/>
        </p:nvSpPr>
        <p:spPr>
          <a:xfrm>
            <a:off x="323850" y="1315272"/>
            <a:ext cx="321759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ПРОГРАММЫ</a:t>
            </a:r>
            <a:endParaRPr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object 14"/>
          <p:cNvSpPr txBox="1"/>
          <p:nvPr/>
        </p:nvSpPr>
        <p:spPr>
          <a:xfrm>
            <a:off x="323850" y="6465138"/>
            <a:ext cx="436059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РЕСУРСНОЕ ОБЕСПЕЧЕНИЕ</a:t>
            </a:r>
            <a:endParaRPr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object 31"/>
          <p:cNvSpPr/>
          <p:nvPr/>
        </p:nvSpPr>
        <p:spPr>
          <a:xfrm>
            <a:off x="12882003" y="943731"/>
            <a:ext cx="1984197" cy="125273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76250" y="1710348"/>
            <a:ext cx="644842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доведение доли сельских населенных пунктов, имеющих доступ к информационно-телекоммуникационной сети «Интернет»,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95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процентов</a:t>
            </a:r>
          </a:p>
          <a:p>
            <a:pPr marL="342900" indent="-342900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сокращение среднего радиуса доступности сельскому населению фельдшерско-акушерских пунктов до 6 километров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доведение уровня обеспеченности сельского населения питьевой водой до 80 процентов.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8004570" y="1312847"/>
            <a:ext cx="3910251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ПРОГРАММЫ</a:t>
            </a:r>
            <a:endParaRPr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659505" y="1795202"/>
            <a:ext cx="5237345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Разработка и реализация инициативных проектов комплексного развития сельских территорий с учетом интересов населения, бизнес-сообщества, проживающих и ведущих свою деятельность на сельских территориях, прошедших отбор на основе методики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 учетом уровня развития сельских территорий и определение целей реализации заявляемого проекта, его потенциальный социально-экономический эффект.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2450" y="7048612"/>
            <a:ext cx="756285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Общий объем финансирования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2020 - 2025 годы – </a:t>
            </a:r>
            <a:b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690,0 млрд рублей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том числе: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федерального бюджета – 625,9 млрд рублей;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бюджетов субъектов Российской Федерации – 31,3 млрд рублей;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внебюджетных источников – 32,8 млрд рублей.</a:t>
            </a:r>
          </a:p>
        </p:txBody>
      </p:sp>
    </p:spTree>
    <p:extLst>
      <p:ext uri="{BB962C8B-B14F-4D97-AF65-F5344CB8AC3E}">
        <p14:creationId xmlns:p14="http://schemas.microsoft.com/office/powerpoint/2010/main" xmlns="" val="348664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ject 38"/>
          <p:cNvSpPr/>
          <p:nvPr/>
        </p:nvSpPr>
        <p:spPr>
          <a:xfrm flipV="1">
            <a:off x="1126760" y="874647"/>
            <a:ext cx="13065490" cy="66512"/>
          </a:xfrm>
          <a:custGeom>
            <a:avLst/>
            <a:gdLst/>
            <a:ahLst/>
            <a:cxnLst/>
            <a:rect l="l" t="t" r="r" b="b"/>
            <a:pathLst>
              <a:path w="6189345">
                <a:moveTo>
                  <a:pt x="0" y="0"/>
                </a:moveTo>
                <a:lnTo>
                  <a:pt x="6188798" y="0"/>
                </a:lnTo>
              </a:path>
            </a:pathLst>
          </a:custGeom>
          <a:ln w="12700">
            <a:solidFill>
              <a:srgbClr val="0067AC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9" name="object 39"/>
          <p:cNvSpPr/>
          <p:nvPr/>
        </p:nvSpPr>
        <p:spPr>
          <a:xfrm>
            <a:off x="1101360" y="915759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0"/>
                </a:moveTo>
                <a:lnTo>
                  <a:pt x="15510" y="1995"/>
                </a:lnTo>
                <a:lnTo>
                  <a:pt x="7437" y="7437"/>
                </a:lnTo>
                <a:lnTo>
                  <a:pt x="1995" y="15510"/>
                </a:lnTo>
                <a:lnTo>
                  <a:pt x="0" y="25400"/>
                </a:lnTo>
                <a:lnTo>
                  <a:pt x="1995" y="35289"/>
                </a:lnTo>
                <a:lnTo>
                  <a:pt x="7437" y="43362"/>
                </a:lnTo>
                <a:lnTo>
                  <a:pt x="15510" y="48804"/>
                </a:lnTo>
                <a:lnTo>
                  <a:pt x="25400" y="50800"/>
                </a:lnTo>
                <a:lnTo>
                  <a:pt x="35289" y="48804"/>
                </a:lnTo>
                <a:lnTo>
                  <a:pt x="43362" y="43362"/>
                </a:lnTo>
                <a:lnTo>
                  <a:pt x="48804" y="35289"/>
                </a:lnTo>
                <a:lnTo>
                  <a:pt x="50800" y="25400"/>
                </a:lnTo>
                <a:lnTo>
                  <a:pt x="48804" y="15510"/>
                </a:lnTo>
                <a:lnTo>
                  <a:pt x="43362" y="7437"/>
                </a:lnTo>
                <a:lnTo>
                  <a:pt x="35289" y="1995"/>
                </a:lnTo>
                <a:lnTo>
                  <a:pt x="25400" y="0"/>
                </a:lnTo>
                <a:close/>
              </a:path>
            </a:pathLst>
          </a:custGeom>
          <a:solidFill>
            <a:srgbClr val="0067A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4" name="object 108"/>
          <p:cNvSpPr/>
          <p:nvPr/>
        </p:nvSpPr>
        <p:spPr>
          <a:xfrm>
            <a:off x="97917" y="128119"/>
            <a:ext cx="1262376" cy="7840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4" name="object 14"/>
          <p:cNvSpPr txBox="1">
            <a:spLocks/>
          </p:cNvSpPr>
          <p:nvPr/>
        </p:nvSpPr>
        <p:spPr>
          <a:xfrm>
            <a:off x="1567064" y="340233"/>
            <a:ext cx="12783301" cy="641201"/>
          </a:xfrm>
          <a:prstGeom prst="rect">
            <a:avLst/>
          </a:prstGeom>
        </p:spPr>
        <p:txBody>
          <a:bodyPr vert="horz" wrap="square" lIns="0" tIns="0" rIns="72000" bIns="0" rtlCol="0">
            <a:no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ПРОЕКТОВ КОМПЛЕКСНОГО РАЗВИТИЯ СЕЛЬСКИХ ТЕРРИТОРИЙ</a:t>
            </a:r>
          </a:p>
        </p:txBody>
      </p:sp>
      <p:sp>
        <p:nvSpPr>
          <p:cNvPr id="65" name="object 172"/>
          <p:cNvSpPr txBox="1"/>
          <p:nvPr/>
        </p:nvSpPr>
        <p:spPr>
          <a:xfrm>
            <a:off x="1002076" y="8538123"/>
            <a:ext cx="3005111" cy="283411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6" name="object 172"/>
          <p:cNvSpPr txBox="1"/>
          <p:nvPr/>
        </p:nvSpPr>
        <p:spPr>
          <a:xfrm>
            <a:off x="1002076" y="8878873"/>
            <a:ext cx="3005111" cy="283411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2" name="object 66"/>
          <p:cNvSpPr/>
          <p:nvPr/>
        </p:nvSpPr>
        <p:spPr>
          <a:xfrm>
            <a:off x="1360661" y="8603362"/>
            <a:ext cx="1488621" cy="9785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0" name="object 167"/>
          <p:cNvSpPr/>
          <p:nvPr/>
        </p:nvSpPr>
        <p:spPr>
          <a:xfrm>
            <a:off x="11601450" y="8211034"/>
            <a:ext cx="2273064" cy="14848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5" name="object 14"/>
          <p:cNvSpPr txBox="1"/>
          <p:nvPr/>
        </p:nvSpPr>
        <p:spPr>
          <a:xfrm>
            <a:off x="1162050" y="3898900"/>
            <a:ext cx="13041822" cy="3821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txBody>
          <a:bodyPr vert="horz" wrap="square" lIns="0" tIns="12700" rIns="0" bIns="0" rtlCol="0" anchor="ctr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реализации проектов</a:t>
            </a:r>
          </a:p>
        </p:txBody>
      </p:sp>
      <p:sp>
        <p:nvSpPr>
          <p:cNvPr id="29" name="object 14"/>
          <p:cNvSpPr txBox="1"/>
          <p:nvPr/>
        </p:nvSpPr>
        <p:spPr>
          <a:xfrm>
            <a:off x="1162050" y="1231900"/>
            <a:ext cx="13041822" cy="3821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txBody>
          <a:bodyPr vert="horz" wrap="square" lIns="0" tIns="12700" rIns="0" bIns="0" rtlCol="0" anchor="ctr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Инициаторы проектов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238250" y="4737100"/>
            <a:ext cx="13002921" cy="2359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42900">
              <a:spcBef>
                <a:spcPts val="100"/>
              </a:spcBef>
              <a:spcAft>
                <a:spcPts val="0"/>
              </a:spcAft>
              <a:buFontTx/>
              <a:buChar char="-"/>
            </a:pP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социальной, инженерной и транспортной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инфраструктуры села;</a:t>
            </a:r>
          </a:p>
          <a:p>
            <a:pPr marL="355600" indent="-342900">
              <a:spcBef>
                <a:spcPts val="100"/>
              </a:spcBef>
              <a:spcAft>
                <a:spcPts val="0"/>
              </a:spcAft>
              <a:buFontTx/>
              <a:buChar char="-"/>
            </a:pP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доступа сельского населения к объектам культуры и спорта;</a:t>
            </a:r>
          </a:p>
          <a:p>
            <a:pPr marL="355600" indent="-342900">
              <a:spcBef>
                <a:spcPts val="100"/>
              </a:spcBef>
              <a:spcAft>
                <a:spcPts val="0"/>
              </a:spcAft>
              <a:buFontTx/>
              <a:buChar char="-"/>
            </a:pP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комфортной среды жизнедеятельности;</a:t>
            </a:r>
          </a:p>
          <a:p>
            <a:pPr marL="355600" indent="-342900">
              <a:spcBef>
                <a:spcPts val="100"/>
              </a:spcBef>
              <a:spcAft>
                <a:spcPts val="0"/>
              </a:spcAft>
              <a:buFontTx/>
              <a:buChar char="-"/>
            </a:pP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доступа к государственным услугам;</a:t>
            </a:r>
          </a:p>
          <a:p>
            <a:pPr marL="355600" indent="-342900">
              <a:spcBef>
                <a:spcPts val="100"/>
              </a:spcBef>
              <a:buFontTx/>
              <a:buChar char="-"/>
            </a:pP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физической доступности продовольственных и бытовых товаров, финансовые услуги.</a:t>
            </a:r>
          </a:p>
        </p:txBody>
      </p:sp>
      <p:sp>
        <p:nvSpPr>
          <p:cNvPr id="37" name="object 172"/>
          <p:cNvSpPr txBox="1"/>
          <p:nvPr/>
        </p:nvSpPr>
        <p:spPr>
          <a:xfrm>
            <a:off x="3641371" y="8713660"/>
            <a:ext cx="3005111" cy="283411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2" name="object 14"/>
          <p:cNvSpPr txBox="1"/>
          <p:nvPr/>
        </p:nvSpPr>
        <p:spPr>
          <a:xfrm>
            <a:off x="3295650" y="7937500"/>
            <a:ext cx="7562850" cy="18594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Важно! Содержание проектов и определение конкретных мероприятий должно определяться исходя из специфики каждой территории, а также обеспечивать применение инновационных и экономически оправданных решений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162050" y="1917700"/>
            <a:ext cx="13030200" cy="1608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Tx/>
              <a:buChar char="-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население;</a:t>
            </a: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Tx/>
              <a:buChar char="-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местного самоуправления;</a:t>
            </a: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Tx/>
              <a:buChar char="-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представители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бизнес-сообщества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(предприниматели и организации);</a:t>
            </a: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Tx/>
              <a:buChar char="-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исполнительной власти субъектов Российской Федерации.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object 3"/>
          <p:cNvSpPr txBox="1"/>
          <p:nvPr/>
        </p:nvSpPr>
        <p:spPr>
          <a:xfrm>
            <a:off x="14497050" y="511467"/>
            <a:ext cx="343281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dirty="0" smtClean="0">
                <a:latin typeface="Arial"/>
                <a:cs typeface="Arial"/>
              </a:rPr>
              <a:t>15</a:t>
            </a:r>
            <a:endParaRPr sz="1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5353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52650" y="3365500"/>
            <a:ext cx="107441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4722856" y="511467"/>
            <a:ext cx="11747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dirty="0" smtClean="0">
                <a:latin typeface="Arial"/>
                <a:cs typeface="Arial"/>
              </a:rPr>
              <a:t>2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890091" y="1169217"/>
            <a:ext cx="6137246" cy="6539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РЕАЛИЗАЦИИ: </a:t>
            </a:r>
            <a:endParaRPr lang="ru-RU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января </a:t>
            </a:r>
            <a:r>
              <a:rPr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года </a:t>
            </a:r>
            <a:r>
              <a:rPr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31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декабря </a:t>
            </a:r>
            <a:r>
              <a:rPr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года</a:t>
            </a:r>
            <a:endParaRPr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88962" y="2080401"/>
            <a:ext cx="5359488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ГОСУДАРСТВЕННОЙ ПРОГРАММЫ</a:t>
            </a:r>
            <a:endParaRPr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object 38"/>
          <p:cNvSpPr/>
          <p:nvPr/>
        </p:nvSpPr>
        <p:spPr>
          <a:xfrm flipV="1">
            <a:off x="1126760" y="874647"/>
            <a:ext cx="13065490" cy="66512"/>
          </a:xfrm>
          <a:custGeom>
            <a:avLst/>
            <a:gdLst/>
            <a:ahLst/>
            <a:cxnLst/>
            <a:rect l="l" t="t" r="r" b="b"/>
            <a:pathLst>
              <a:path w="6189345">
                <a:moveTo>
                  <a:pt x="0" y="0"/>
                </a:moveTo>
                <a:lnTo>
                  <a:pt x="6188798" y="0"/>
                </a:lnTo>
              </a:path>
            </a:pathLst>
          </a:custGeom>
          <a:ln w="12700">
            <a:solidFill>
              <a:srgbClr val="0067AC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9" name="object 39"/>
          <p:cNvSpPr/>
          <p:nvPr/>
        </p:nvSpPr>
        <p:spPr>
          <a:xfrm>
            <a:off x="1101360" y="915759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0"/>
                </a:moveTo>
                <a:lnTo>
                  <a:pt x="15510" y="1995"/>
                </a:lnTo>
                <a:lnTo>
                  <a:pt x="7437" y="7437"/>
                </a:lnTo>
                <a:lnTo>
                  <a:pt x="1995" y="15510"/>
                </a:lnTo>
                <a:lnTo>
                  <a:pt x="0" y="25400"/>
                </a:lnTo>
                <a:lnTo>
                  <a:pt x="1995" y="35289"/>
                </a:lnTo>
                <a:lnTo>
                  <a:pt x="7437" y="43362"/>
                </a:lnTo>
                <a:lnTo>
                  <a:pt x="15510" y="48804"/>
                </a:lnTo>
                <a:lnTo>
                  <a:pt x="25400" y="50800"/>
                </a:lnTo>
                <a:lnTo>
                  <a:pt x="35289" y="48804"/>
                </a:lnTo>
                <a:lnTo>
                  <a:pt x="43362" y="43362"/>
                </a:lnTo>
                <a:lnTo>
                  <a:pt x="48804" y="35289"/>
                </a:lnTo>
                <a:lnTo>
                  <a:pt x="50800" y="25400"/>
                </a:lnTo>
                <a:lnTo>
                  <a:pt x="48804" y="15510"/>
                </a:lnTo>
                <a:lnTo>
                  <a:pt x="43362" y="7437"/>
                </a:lnTo>
                <a:lnTo>
                  <a:pt x="35289" y="1995"/>
                </a:lnTo>
                <a:lnTo>
                  <a:pt x="25400" y="0"/>
                </a:lnTo>
                <a:close/>
              </a:path>
            </a:pathLst>
          </a:custGeom>
          <a:solidFill>
            <a:srgbClr val="0067A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4" name="object 164"/>
          <p:cNvSpPr txBox="1"/>
          <p:nvPr/>
        </p:nvSpPr>
        <p:spPr>
          <a:xfrm>
            <a:off x="1221764" y="6444058"/>
            <a:ext cx="5883886" cy="311623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ru-RU" sz="2000" b="1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РЕСУРСНОЕ ОБЕСПЕЧЕНИЕ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объем финансового обеспечения Государственной программы –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2 288,0 млрд. рублей,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за счет средств: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бюджета -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1 061,1 млрд. рублей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бюджетов субъектов РФ –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174,0 млрд. рублей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внебюджетных источников –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1052,9 млрд. рублей</a:t>
            </a:r>
            <a:endParaRPr lang="ru-RU" sz="20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" name="object 108"/>
          <p:cNvSpPr/>
          <p:nvPr/>
        </p:nvSpPr>
        <p:spPr>
          <a:xfrm>
            <a:off x="97917" y="128119"/>
            <a:ext cx="1262376" cy="7840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4" name="object 14"/>
          <p:cNvSpPr txBox="1">
            <a:spLocks/>
          </p:cNvSpPr>
          <p:nvPr/>
        </p:nvSpPr>
        <p:spPr>
          <a:xfrm>
            <a:off x="1567064" y="340233"/>
            <a:ext cx="12783301" cy="641201"/>
          </a:xfrm>
          <a:prstGeom prst="rect">
            <a:avLst/>
          </a:prstGeom>
        </p:spPr>
        <p:txBody>
          <a:bodyPr vert="horz" wrap="square" lIns="0" tIns="0" rIns="72000" bIns="0" rtlCol="0">
            <a:no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ПРОГРАММА РОССИЙСКОЙ ФЕДЕРАЦИИ 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«КОМПЛЕКСНОЕ РАЗВИТИЕ СЕЛЬСКИХ ТЕРРИТОРИЙ»  (далее – Государственная программа)</a:t>
            </a:r>
          </a:p>
        </p:txBody>
      </p:sp>
      <p:sp>
        <p:nvSpPr>
          <p:cNvPr id="198" name="object 14"/>
          <p:cNvSpPr txBox="1"/>
          <p:nvPr/>
        </p:nvSpPr>
        <p:spPr>
          <a:xfrm>
            <a:off x="8366355" y="2140945"/>
            <a:ext cx="551001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 ДЛЯ РАЗРАБОТКИ ГОСУДАРСТВЕННОЙ ПРОГРАММЫ </a:t>
            </a:r>
          </a:p>
        </p:txBody>
      </p:sp>
      <p:sp>
        <p:nvSpPr>
          <p:cNvPr id="200" name="object 164"/>
          <p:cNvSpPr txBox="1"/>
          <p:nvPr/>
        </p:nvSpPr>
        <p:spPr>
          <a:xfrm>
            <a:off x="8366355" y="3157637"/>
            <a:ext cx="6020989" cy="24750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Поручение Президента Российской Федерации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В.В. Путина Правительству Российской Федерации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срок до 1 июня 2019 года разработать и утвердить государственную программу развития сельских территорий (перечень поручений от 31 октября 2018 г. № Пр-2014 по итогам рабочей поездки в Ставропольский край 9 октября 2018 г., подпункт «а» пункта 1) </a:t>
            </a:r>
          </a:p>
        </p:txBody>
      </p:sp>
      <p:sp>
        <p:nvSpPr>
          <p:cNvPr id="214" name="object 14"/>
          <p:cNvSpPr txBox="1"/>
          <p:nvPr/>
        </p:nvSpPr>
        <p:spPr>
          <a:xfrm>
            <a:off x="8379332" y="6283757"/>
            <a:ext cx="4362902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ПРАВОВАЯ ОСНОВА РАЗРАБОТКИ</a:t>
            </a:r>
          </a:p>
        </p:txBody>
      </p:sp>
      <p:sp>
        <p:nvSpPr>
          <p:cNvPr id="215" name="object 164"/>
          <p:cNvSpPr txBox="1"/>
          <p:nvPr/>
        </p:nvSpPr>
        <p:spPr>
          <a:xfrm>
            <a:off x="8366355" y="6764659"/>
            <a:ext cx="6020989" cy="2500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устойчивого развития сельских территорий Российской Федерации на период до 2030 года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(распоряжение Правительства Российской Федерации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 февраля 2015 г. № 151-р)</a:t>
            </a: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пространственного развития Российской Федерации (распоряжение Правительства Российской Федерации от 13 февраля 2019 г. № 207-р)</a:t>
            </a:r>
          </a:p>
        </p:txBody>
      </p:sp>
      <p:sp>
        <p:nvSpPr>
          <p:cNvPr id="63" name="object 64"/>
          <p:cNvSpPr txBox="1"/>
          <p:nvPr/>
        </p:nvSpPr>
        <p:spPr>
          <a:xfrm>
            <a:off x="933227" y="2480656"/>
            <a:ext cx="6147919" cy="37061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сохранение доли сельского населения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общей численности населения Российской Федерации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уровне не менее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25,3 процента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2025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(в 2017 году (базовый год) - 25,7 процента);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соотношения среднемесячных располагаемых ресурсов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и городского домохозяйств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80 процентов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2025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(в 2017 году (базовый год) – 67 процентов);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доли общей площади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благоустроенных жилых помещений в сельских населенных пунктах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50 процентов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2025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(в 2017 году (базовый год) – 32,6 процента).</a:t>
            </a:r>
          </a:p>
        </p:txBody>
      </p:sp>
      <p:sp>
        <p:nvSpPr>
          <p:cNvPr id="65" name="object 172"/>
          <p:cNvSpPr txBox="1"/>
          <p:nvPr/>
        </p:nvSpPr>
        <p:spPr>
          <a:xfrm>
            <a:off x="1002076" y="8538123"/>
            <a:ext cx="3005111" cy="283411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6" name="object 172"/>
          <p:cNvSpPr txBox="1"/>
          <p:nvPr/>
        </p:nvSpPr>
        <p:spPr>
          <a:xfrm>
            <a:off x="1002076" y="8878873"/>
            <a:ext cx="3005111" cy="283411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4722856" y="511467"/>
            <a:ext cx="11747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dirty="0" smtClean="0">
                <a:latin typeface="Arial"/>
                <a:cs typeface="Arial"/>
              </a:rPr>
              <a:t>3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15647" y="1035692"/>
            <a:ext cx="13090890" cy="3821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ГОСУДАРСТВЕННОЙ ПРОГРАММЫ</a:t>
            </a:r>
            <a:endParaRPr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object 38"/>
          <p:cNvSpPr/>
          <p:nvPr/>
        </p:nvSpPr>
        <p:spPr>
          <a:xfrm flipV="1">
            <a:off x="1126760" y="874647"/>
            <a:ext cx="13065490" cy="66512"/>
          </a:xfrm>
          <a:custGeom>
            <a:avLst/>
            <a:gdLst/>
            <a:ahLst/>
            <a:cxnLst/>
            <a:rect l="l" t="t" r="r" b="b"/>
            <a:pathLst>
              <a:path w="6189345">
                <a:moveTo>
                  <a:pt x="0" y="0"/>
                </a:moveTo>
                <a:lnTo>
                  <a:pt x="6188798" y="0"/>
                </a:lnTo>
              </a:path>
            </a:pathLst>
          </a:custGeom>
          <a:ln w="12700">
            <a:solidFill>
              <a:srgbClr val="0067AC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9" name="object 39"/>
          <p:cNvSpPr/>
          <p:nvPr/>
        </p:nvSpPr>
        <p:spPr>
          <a:xfrm>
            <a:off x="1101360" y="915759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0"/>
                </a:moveTo>
                <a:lnTo>
                  <a:pt x="15510" y="1995"/>
                </a:lnTo>
                <a:lnTo>
                  <a:pt x="7437" y="7437"/>
                </a:lnTo>
                <a:lnTo>
                  <a:pt x="1995" y="15510"/>
                </a:lnTo>
                <a:lnTo>
                  <a:pt x="0" y="25400"/>
                </a:lnTo>
                <a:lnTo>
                  <a:pt x="1995" y="35289"/>
                </a:lnTo>
                <a:lnTo>
                  <a:pt x="7437" y="43362"/>
                </a:lnTo>
                <a:lnTo>
                  <a:pt x="15510" y="48804"/>
                </a:lnTo>
                <a:lnTo>
                  <a:pt x="25400" y="50800"/>
                </a:lnTo>
                <a:lnTo>
                  <a:pt x="35289" y="48804"/>
                </a:lnTo>
                <a:lnTo>
                  <a:pt x="43362" y="43362"/>
                </a:lnTo>
                <a:lnTo>
                  <a:pt x="48804" y="35289"/>
                </a:lnTo>
                <a:lnTo>
                  <a:pt x="50800" y="25400"/>
                </a:lnTo>
                <a:lnTo>
                  <a:pt x="48804" y="15510"/>
                </a:lnTo>
                <a:lnTo>
                  <a:pt x="43362" y="7437"/>
                </a:lnTo>
                <a:lnTo>
                  <a:pt x="35289" y="1995"/>
                </a:lnTo>
                <a:lnTo>
                  <a:pt x="25400" y="0"/>
                </a:lnTo>
                <a:close/>
              </a:path>
            </a:pathLst>
          </a:custGeom>
          <a:solidFill>
            <a:srgbClr val="0067A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4" name="object 108"/>
          <p:cNvSpPr/>
          <p:nvPr/>
        </p:nvSpPr>
        <p:spPr>
          <a:xfrm>
            <a:off x="97917" y="128119"/>
            <a:ext cx="1262376" cy="7840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4" name="object 14"/>
          <p:cNvSpPr txBox="1">
            <a:spLocks/>
          </p:cNvSpPr>
          <p:nvPr/>
        </p:nvSpPr>
        <p:spPr>
          <a:xfrm>
            <a:off x="1567064" y="340233"/>
            <a:ext cx="12783301" cy="641201"/>
          </a:xfrm>
          <a:prstGeom prst="rect">
            <a:avLst/>
          </a:prstGeom>
        </p:spPr>
        <p:txBody>
          <a:bodyPr vert="horz" wrap="square" lIns="0" tIns="0" rIns="72000" bIns="0" rtlCol="0">
            <a:no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ГОСУДАРСТВЕННОЙ ПРОГРАММЫ РОССИЙСКОЙ ФЕДЕРАЦИИ КОМПЛЕКСНОГО РАЗВИТИЯ СЕЛЬСКИХ ТЕРРИТОРИЙ</a:t>
            </a:r>
          </a:p>
        </p:txBody>
      </p:sp>
      <p:sp>
        <p:nvSpPr>
          <p:cNvPr id="198" name="object 14"/>
          <p:cNvSpPr txBox="1"/>
          <p:nvPr/>
        </p:nvSpPr>
        <p:spPr>
          <a:xfrm>
            <a:off x="7639049" y="2255956"/>
            <a:ext cx="6567487" cy="9361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ВЦП АНАЛИТИЧЕСКАЯ И ИНФОРМАЦИОННАЯ ПОДДЕРЖКА КОМПЛЕКСНОГО РАЗВИТИЯ СЕЛЬСКИХ ТЕРРИТОРИЙ</a:t>
            </a:r>
          </a:p>
        </p:txBody>
      </p:sp>
      <p:sp>
        <p:nvSpPr>
          <p:cNvPr id="65" name="object 172"/>
          <p:cNvSpPr txBox="1"/>
          <p:nvPr/>
        </p:nvSpPr>
        <p:spPr>
          <a:xfrm>
            <a:off x="1002076" y="8538123"/>
            <a:ext cx="3005111" cy="283411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6" name="object 172"/>
          <p:cNvSpPr txBox="1"/>
          <p:nvPr/>
        </p:nvSpPr>
        <p:spPr>
          <a:xfrm>
            <a:off x="1002076" y="8878873"/>
            <a:ext cx="3005111" cy="283411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1" name="object 14"/>
          <p:cNvSpPr txBox="1"/>
          <p:nvPr/>
        </p:nvSpPr>
        <p:spPr>
          <a:xfrm>
            <a:off x="1162050" y="6413500"/>
            <a:ext cx="4777299" cy="12695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lang="ru-RU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ВЦП СОВРЕМЕННЫЙ ОБЛИК СЕЛЬСКИХ ТЕРРИТОРИЙ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lang="ru-RU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object 66"/>
          <p:cNvSpPr/>
          <p:nvPr/>
        </p:nvSpPr>
        <p:spPr>
          <a:xfrm>
            <a:off x="1360661" y="8603362"/>
            <a:ext cx="1488621" cy="9785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4" name="object 14"/>
          <p:cNvSpPr txBox="1"/>
          <p:nvPr/>
        </p:nvSpPr>
        <p:spPr>
          <a:xfrm>
            <a:off x="1162050" y="2222500"/>
            <a:ext cx="6641022" cy="6283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ВЦП ОБЕСПЕЧЕНИЕ ГОСУДАРСТВЕННОГО МОНИТОРИНГА СЕЛЬСКИХ ТЕРРИТОРИЙ</a:t>
            </a:r>
          </a:p>
        </p:txBody>
      </p:sp>
      <p:sp>
        <p:nvSpPr>
          <p:cNvPr id="25" name="object 14"/>
          <p:cNvSpPr txBox="1"/>
          <p:nvPr/>
        </p:nvSpPr>
        <p:spPr>
          <a:xfrm>
            <a:off x="5886450" y="8394700"/>
            <a:ext cx="3864204" cy="15440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lang="ru-RU" sz="7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 РАЗВИТИЕ ИНЖЕНЕРНОЙ ИНФРАСТРУКТУРЫ НА СЕЛЬСКИХ ТЕРРИТОРИЯХ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(реализуется в 2020-2021 годах)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lang="ru-RU" sz="1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object 14"/>
          <p:cNvSpPr txBox="1"/>
          <p:nvPr/>
        </p:nvSpPr>
        <p:spPr>
          <a:xfrm>
            <a:off x="1162050" y="5575300"/>
            <a:ext cx="13072030" cy="3206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 СОДЕЙСТВИЕ ЗАНЯТОСТИ СЕЛЬСКОГО НАСЕЛЕНИЯ</a:t>
            </a:r>
          </a:p>
        </p:txBody>
      </p:sp>
      <p:sp>
        <p:nvSpPr>
          <p:cNvPr id="27" name="object 14"/>
          <p:cNvSpPr txBox="1"/>
          <p:nvPr/>
        </p:nvSpPr>
        <p:spPr>
          <a:xfrm>
            <a:off x="1150428" y="4068205"/>
            <a:ext cx="13118022" cy="6283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 РАЗВИТИЕ ЖИЛИЩНОГО СТРОИТЕЛЬСТВА НА СЕЛЬСКИХ ТЕРРИТОРИЯХ И ПОВЫШЕНИЕ УРОВНЯ БЛАГОУСТРОЙСТВА ДОМОВЛАДЕНИЙ</a:t>
            </a:r>
          </a:p>
        </p:txBody>
      </p:sp>
      <p:sp>
        <p:nvSpPr>
          <p:cNvPr id="28" name="object 14"/>
          <p:cNvSpPr txBox="1"/>
          <p:nvPr/>
        </p:nvSpPr>
        <p:spPr>
          <a:xfrm>
            <a:off x="9696450" y="6642100"/>
            <a:ext cx="4458386" cy="6283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 БЛАГОУСТРОЙСТВО СЕЛЬСКИХ ТЕРРИТОРИЙ</a:t>
            </a:r>
          </a:p>
        </p:txBody>
      </p:sp>
      <p:sp>
        <p:nvSpPr>
          <p:cNvPr id="30" name="object 167"/>
          <p:cNvSpPr/>
          <p:nvPr/>
        </p:nvSpPr>
        <p:spPr>
          <a:xfrm>
            <a:off x="11601450" y="8211034"/>
            <a:ext cx="2273064" cy="14848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1" name="object 14"/>
          <p:cNvSpPr txBox="1"/>
          <p:nvPr/>
        </p:nvSpPr>
        <p:spPr>
          <a:xfrm>
            <a:off x="1126760" y="1471409"/>
            <a:ext cx="13065490" cy="7514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(подпрограмма) «Аналитическое, нормативное, методическое обеспечение комплексного развития сельских территорий»</a:t>
            </a:r>
          </a:p>
        </p:txBody>
      </p:sp>
      <p:sp>
        <p:nvSpPr>
          <p:cNvPr id="33" name="object 14"/>
          <p:cNvSpPr txBox="1"/>
          <p:nvPr/>
        </p:nvSpPr>
        <p:spPr>
          <a:xfrm>
            <a:off x="1150428" y="3225169"/>
            <a:ext cx="13065490" cy="7514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(подпрограмма) «Создание условий для обеспечения доступным и комфортным жильем сельского населения»</a:t>
            </a:r>
          </a:p>
        </p:txBody>
      </p:sp>
      <p:sp>
        <p:nvSpPr>
          <p:cNvPr id="34" name="object 14"/>
          <p:cNvSpPr txBox="1"/>
          <p:nvPr/>
        </p:nvSpPr>
        <p:spPr>
          <a:xfrm>
            <a:off x="1155623" y="4763513"/>
            <a:ext cx="13065490" cy="7514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(подпрограмма) «Развитие рынка труда (кадрового потенциала) на сельских территориях»</a:t>
            </a:r>
          </a:p>
        </p:txBody>
      </p:sp>
      <p:sp>
        <p:nvSpPr>
          <p:cNvPr id="35" name="object 14"/>
          <p:cNvSpPr txBox="1"/>
          <p:nvPr/>
        </p:nvSpPr>
        <p:spPr>
          <a:xfrm>
            <a:off x="1150429" y="5916849"/>
            <a:ext cx="13041822" cy="7514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txBody>
          <a:bodyPr vert="horz" wrap="square" lIns="0" tIns="12700" rIns="0" bIns="0" rtlCol="0" anchor="ctr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(подпрограмма) «Создание и развитие инфраструктуры на сельских территориях»</a:t>
            </a:r>
          </a:p>
        </p:txBody>
      </p:sp>
      <p:sp>
        <p:nvSpPr>
          <p:cNvPr id="36" name="object 14"/>
          <p:cNvSpPr txBox="1"/>
          <p:nvPr/>
        </p:nvSpPr>
        <p:spPr>
          <a:xfrm>
            <a:off x="5886450" y="6642100"/>
            <a:ext cx="3884829" cy="15311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lang="ru-RU" sz="7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 РАЗВИТИЕ ТРАНСПОРТНОЙ ИНФРАСТРУКТУРЫ НА СЕЛЬСКИХ ТЕРРИТОРИЯХ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lang="ru-RU" sz="1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353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4722856" y="511467"/>
            <a:ext cx="11747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dirty="0" smtClean="0">
                <a:latin typeface="Arial"/>
                <a:cs typeface="Arial"/>
              </a:rPr>
              <a:t>4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 flipV="1">
            <a:off x="1126760" y="874647"/>
            <a:ext cx="13065490" cy="66512"/>
          </a:xfrm>
          <a:custGeom>
            <a:avLst/>
            <a:gdLst/>
            <a:ahLst/>
            <a:cxnLst/>
            <a:rect l="l" t="t" r="r" b="b"/>
            <a:pathLst>
              <a:path w="6189345">
                <a:moveTo>
                  <a:pt x="0" y="0"/>
                </a:moveTo>
                <a:lnTo>
                  <a:pt x="6188798" y="0"/>
                </a:lnTo>
              </a:path>
            </a:pathLst>
          </a:custGeom>
          <a:ln w="12700">
            <a:solidFill>
              <a:srgbClr val="0067AC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9" name="object 39"/>
          <p:cNvSpPr/>
          <p:nvPr/>
        </p:nvSpPr>
        <p:spPr>
          <a:xfrm>
            <a:off x="1101360" y="915759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0"/>
                </a:moveTo>
                <a:lnTo>
                  <a:pt x="15510" y="1995"/>
                </a:lnTo>
                <a:lnTo>
                  <a:pt x="7437" y="7437"/>
                </a:lnTo>
                <a:lnTo>
                  <a:pt x="1995" y="15510"/>
                </a:lnTo>
                <a:lnTo>
                  <a:pt x="0" y="25400"/>
                </a:lnTo>
                <a:lnTo>
                  <a:pt x="1995" y="35289"/>
                </a:lnTo>
                <a:lnTo>
                  <a:pt x="7437" y="43362"/>
                </a:lnTo>
                <a:lnTo>
                  <a:pt x="15510" y="48804"/>
                </a:lnTo>
                <a:lnTo>
                  <a:pt x="25400" y="50800"/>
                </a:lnTo>
                <a:lnTo>
                  <a:pt x="35289" y="48804"/>
                </a:lnTo>
                <a:lnTo>
                  <a:pt x="43362" y="43362"/>
                </a:lnTo>
                <a:lnTo>
                  <a:pt x="48804" y="35289"/>
                </a:lnTo>
                <a:lnTo>
                  <a:pt x="50800" y="25400"/>
                </a:lnTo>
                <a:lnTo>
                  <a:pt x="48804" y="15510"/>
                </a:lnTo>
                <a:lnTo>
                  <a:pt x="43362" y="7437"/>
                </a:lnTo>
                <a:lnTo>
                  <a:pt x="35289" y="1995"/>
                </a:lnTo>
                <a:lnTo>
                  <a:pt x="25400" y="0"/>
                </a:lnTo>
                <a:close/>
              </a:path>
            </a:pathLst>
          </a:custGeom>
          <a:solidFill>
            <a:srgbClr val="0067A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4" name="object 108"/>
          <p:cNvSpPr/>
          <p:nvPr/>
        </p:nvSpPr>
        <p:spPr>
          <a:xfrm>
            <a:off x="97917" y="128119"/>
            <a:ext cx="1262376" cy="7840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4" name="object 14"/>
          <p:cNvSpPr txBox="1"/>
          <p:nvPr/>
        </p:nvSpPr>
        <p:spPr>
          <a:xfrm>
            <a:off x="1567063" y="340233"/>
            <a:ext cx="12790906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РЕСУРСНОЕ ОБЕСПЕЧЕНИЕ ГОСУДАРСТВЕННОЙ ПРОГРАММЫ в 2020 – 2025 годах</a:t>
            </a: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xmlns="" val="1239232201"/>
              </p:ext>
            </p:extLst>
          </p:nvPr>
        </p:nvGraphicFramePr>
        <p:xfrm>
          <a:off x="7032706" y="651749"/>
          <a:ext cx="7637673" cy="88851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Стрелка вправо 10"/>
          <p:cNvSpPr/>
          <p:nvPr/>
        </p:nvSpPr>
        <p:spPr>
          <a:xfrm>
            <a:off x="550928" y="3715587"/>
            <a:ext cx="3454165" cy="619996"/>
          </a:xfrm>
          <a:prstGeom prst="rightArrow">
            <a:avLst>
              <a:gd name="adj1" fmla="val 100000"/>
              <a:gd name="adj2" fmla="val 29222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611" tIns="0" rIns="0" bIns="0" rtlCol="0" anchor="ctr"/>
          <a:lstStyle/>
          <a:p>
            <a:pPr algn="ctr">
              <a:lnSpc>
                <a:spcPct val="80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федеральный бюджет</a:t>
            </a:r>
          </a:p>
        </p:txBody>
      </p:sp>
      <p:sp>
        <p:nvSpPr>
          <p:cNvPr id="12" name="Стрелка вправо 11"/>
          <p:cNvSpPr/>
          <p:nvPr/>
        </p:nvSpPr>
        <p:spPr>
          <a:xfrm>
            <a:off x="567345" y="5675927"/>
            <a:ext cx="3416061" cy="514022"/>
          </a:xfrm>
          <a:prstGeom prst="rightArrow">
            <a:avLst>
              <a:gd name="adj1" fmla="val 100000"/>
              <a:gd name="adj2" fmla="val 29222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611" tIns="0" rIns="0" bIns="0" rtlCol="0" anchor="ctr"/>
          <a:lstStyle/>
          <a:p>
            <a:pPr algn="ctr">
              <a:lnSpc>
                <a:spcPct val="80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бюджеты субъектов РФ</a:t>
            </a:r>
          </a:p>
        </p:txBody>
      </p:sp>
      <p:sp>
        <p:nvSpPr>
          <p:cNvPr id="13" name="Стрелка вправо 12"/>
          <p:cNvSpPr/>
          <p:nvPr/>
        </p:nvSpPr>
        <p:spPr>
          <a:xfrm>
            <a:off x="545659" y="7753238"/>
            <a:ext cx="3459434" cy="565262"/>
          </a:xfrm>
          <a:prstGeom prst="rightArrow">
            <a:avLst>
              <a:gd name="adj1" fmla="val 100000"/>
              <a:gd name="adj2" fmla="val 29222"/>
            </a:avLst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611" tIns="0" rIns="0" bIns="0" rtlCol="0" anchor="ctr"/>
          <a:lstStyle/>
          <a:p>
            <a:pPr algn="ctr">
              <a:lnSpc>
                <a:spcPct val="80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внебюджетные источники</a:t>
            </a:r>
          </a:p>
        </p:txBody>
      </p:sp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xmlns="" val="2006651043"/>
              </p:ext>
            </p:extLst>
          </p:nvPr>
        </p:nvGraphicFramePr>
        <p:xfrm>
          <a:off x="3112994" y="2029005"/>
          <a:ext cx="3246031" cy="7878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4362450" y="5675926"/>
            <a:ext cx="1245083" cy="400105"/>
          </a:xfrm>
          <a:prstGeom prst="rect">
            <a:avLst/>
          </a:prstGeom>
        </p:spPr>
        <p:txBody>
          <a:bodyPr wrap="square" lIns="91427" tIns="45718" rIns="91427" bIns="45718">
            <a:spAutoFit/>
          </a:bodyPr>
          <a:lstStyle/>
          <a:p>
            <a:pPr algn="l" defTabSz="912697"/>
            <a:r>
              <a:rPr lang="ru-RU" sz="2000" dirty="0">
                <a:solidFill>
                  <a:schemeClr val="tx1"/>
                </a:solidFill>
                <a:cs typeface="Arial" panose="020B0604020202020204" pitchFamily="34" charset="0"/>
                <a:sym typeface="Helvetica Neue Medium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Neue Medium"/>
              </a:rPr>
              <a:t>174,0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9609733" y="1563778"/>
            <a:ext cx="32899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20899984"/>
              </p:ext>
            </p:extLst>
          </p:nvPr>
        </p:nvGraphicFramePr>
        <p:xfrm>
          <a:off x="5886451" y="2058102"/>
          <a:ext cx="4538349" cy="7647987"/>
        </p:xfrm>
        <a:graphic>
          <a:graphicData uri="http://schemas.openxmlformats.org/drawingml/2006/table">
            <a:tbl>
              <a:tblPr firstRow="1" firstCol="1" bandRow="1"/>
              <a:tblGrid>
                <a:gridCol w="37763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7399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i="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ВЦП «Аналитическая и информационная поддержка комплексного развития сельских территорий»</a:t>
                      </a:r>
                      <a:endParaRPr lang="ru-RU" sz="1600" i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23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600" i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79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i="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ВЦП «Обеспечение государственного мониторинга сельских территорий»</a:t>
                      </a:r>
                      <a:endParaRPr lang="ru-RU" sz="1600" i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23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600" i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23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600" i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970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i="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ВЦП «Современный облик сельских территорий»</a:t>
                      </a:r>
                      <a:endParaRPr lang="ru-RU" sz="1600" i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690,0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23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600" i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970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i="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ВП «Развитие транспортной инфраструктуры на сельских территориях»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4110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600" i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6970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i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ВП «Развитие инженерной инфраструктуры на сельских территориях»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8,2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3333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600" i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697096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ВП «Благоустройство сельских территорий» </a:t>
                      </a:r>
                      <a:endParaRPr lang="ru-RU" sz="1600" i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600" i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122,3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342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600" i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62771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i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ВП «Содействие занятости сельского населения»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317,9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323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600" i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697096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ВП «Развитие жилищного строительства на сельских территориях и повышение уровня благоустройства домовладений» </a:t>
                      </a:r>
                      <a:endParaRPr lang="ru-RU" sz="1600" i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1058,5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cxnSp>
        <p:nvCxnSpPr>
          <p:cNvPr id="41" name="Прямая соединительная линия 40"/>
          <p:cNvCxnSpPr/>
          <p:nvPr/>
        </p:nvCxnSpPr>
        <p:spPr>
          <a:xfrm>
            <a:off x="14192250" y="6570550"/>
            <a:ext cx="0" cy="2738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12899664" y="7327900"/>
            <a:ext cx="39144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V="1">
            <a:off x="12930493" y="2311324"/>
            <a:ext cx="0" cy="15875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flipH="1" flipV="1">
            <a:off x="10754039" y="3390118"/>
            <a:ext cx="1984954" cy="466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 flipH="1">
            <a:off x="10769452" y="2311324"/>
            <a:ext cx="216104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 flipH="1">
            <a:off x="10691431" y="4660900"/>
            <a:ext cx="75761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 flipH="1">
            <a:off x="10734465" y="7537520"/>
            <a:ext cx="108052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Прямая со стрелкой 130"/>
          <p:cNvCxnSpPr/>
          <p:nvPr/>
        </p:nvCxnSpPr>
        <p:spPr>
          <a:xfrm flipH="1">
            <a:off x="10769452" y="8470900"/>
            <a:ext cx="21693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Прямая со стрелкой 132"/>
          <p:cNvCxnSpPr/>
          <p:nvPr/>
        </p:nvCxnSpPr>
        <p:spPr>
          <a:xfrm flipH="1">
            <a:off x="10754040" y="9309100"/>
            <a:ext cx="343821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Прямая соединительная линия 136"/>
          <p:cNvCxnSpPr/>
          <p:nvPr/>
        </p:nvCxnSpPr>
        <p:spPr>
          <a:xfrm>
            <a:off x="12738993" y="3436757"/>
            <a:ext cx="160671" cy="462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Левая фигурная скобка 1"/>
          <p:cNvSpPr/>
          <p:nvPr/>
        </p:nvSpPr>
        <p:spPr>
          <a:xfrm rot="5400000">
            <a:off x="4424242" y="1656657"/>
            <a:ext cx="623534" cy="1309334"/>
          </a:xfrm>
          <a:prstGeom prst="leftBrace">
            <a:avLst>
              <a:gd name="adj1" fmla="val 23460"/>
              <a:gd name="adj2" fmla="val 4691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3310386" y="1067876"/>
            <a:ext cx="3349209" cy="848798"/>
          </a:xfrm>
          <a:prstGeom prst="rect">
            <a:avLst/>
          </a:prstGeom>
          <a:solidFill>
            <a:schemeClr val="bg1"/>
          </a:solidFill>
          <a:ln w="12700" cap="rnd" cmpd="sng" algn="ctr">
            <a:noFill/>
            <a:prstDash val="solid"/>
          </a:ln>
          <a:effectLst/>
        </p:spPr>
        <p:txBody>
          <a:bodyPr lIns="87910" tIns="43956" rIns="87910" bIns="43956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879112">
              <a:defRPr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2 288,0  млрд руб.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11849972" y="7023100"/>
            <a:ext cx="0" cy="514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Соединительная линия уступом 14"/>
          <p:cNvCxnSpPr/>
          <p:nvPr/>
        </p:nvCxnSpPr>
        <p:spPr>
          <a:xfrm rot="10800000">
            <a:off x="10496023" y="5662195"/>
            <a:ext cx="900837" cy="89462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Соединительная линия уступом 25"/>
          <p:cNvCxnSpPr/>
          <p:nvPr/>
        </p:nvCxnSpPr>
        <p:spPr>
          <a:xfrm rot="10800000">
            <a:off x="10424800" y="6718300"/>
            <a:ext cx="1176651" cy="762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5975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4722856" y="511467"/>
            <a:ext cx="231394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dirty="0" smtClean="0">
                <a:latin typeface="Arial"/>
                <a:cs typeface="Arial"/>
              </a:rPr>
              <a:t>5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 flipV="1">
            <a:off x="1126760" y="874647"/>
            <a:ext cx="13065490" cy="66512"/>
          </a:xfrm>
          <a:custGeom>
            <a:avLst/>
            <a:gdLst/>
            <a:ahLst/>
            <a:cxnLst/>
            <a:rect l="l" t="t" r="r" b="b"/>
            <a:pathLst>
              <a:path w="6189345">
                <a:moveTo>
                  <a:pt x="0" y="0"/>
                </a:moveTo>
                <a:lnTo>
                  <a:pt x="6188798" y="0"/>
                </a:lnTo>
              </a:path>
            </a:pathLst>
          </a:custGeom>
          <a:ln w="12700">
            <a:solidFill>
              <a:srgbClr val="0067AC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9" name="object 39"/>
          <p:cNvSpPr/>
          <p:nvPr/>
        </p:nvSpPr>
        <p:spPr>
          <a:xfrm>
            <a:off x="1101360" y="915759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0"/>
                </a:moveTo>
                <a:lnTo>
                  <a:pt x="15510" y="1995"/>
                </a:lnTo>
                <a:lnTo>
                  <a:pt x="7437" y="7437"/>
                </a:lnTo>
                <a:lnTo>
                  <a:pt x="1995" y="15510"/>
                </a:lnTo>
                <a:lnTo>
                  <a:pt x="0" y="25400"/>
                </a:lnTo>
                <a:lnTo>
                  <a:pt x="1995" y="35289"/>
                </a:lnTo>
                <a:lnTo>
                  <a:pt x="7437" y="43362"/>
                </a:lnTo>
                <a:lnTo>
                  <a:pt x="15510" y="48804"/>
                </a:lnTo>
                <a:lnTo>
                  <a:pt x="25400" y="50800"/>
                </a:lnTo>
                <a:lnTo>
                  <a:pt x="35289" y="48804"/>
                </a:lnTo>
                <a:lnTo>
                  <a:pt x="43362" y="43362"/>
                </a:lnTo>
                <a:lnTo>
                  <a:pt x="48804" y="35289"/>
                </a:lnTo>
                <a:lnTo>
                  <a:pt x="50800" y="25400"/>
                </a:lnTo>
                <a:lnTo>
                  <a:pt x="48804" y="15510"/>
                </a:lnTo>
                <a:lnTo>
                  <a:pt x="43362" y="7437"/>
                </a:lnTo>
                <a:lnTo>
                  <a:pt x="35289" y="1995"/>
                </a:lnTo>
                <a:lnTo>
                  <a:pt x="25400" y="0"/>
                </a:lnTo>
                <a:close/>
              </a:path>
            </a:pathLst>
          </a:custGeom>
          <a:solidFill>
            <a:srgbClr val="0067A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4" name="object 108"/>
          <p:cNvSpPr/>
          <p:nvPr/>
        </p:nvSpPr>
        <p:spPr>
          <a:xfrm>
            <a:off x="97917" y="128119"/>
            <a:ext cx="1262376" cy="7840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4" name="object 14"/>
          <p:cNvSpPr txBox="1">
            <a:spLocks/>
          </p:cNvSpPr>
          <p:nvPr/>
        </p:nvSpPr>
        <p:spPr>
          <a:xfrm>
            <a:off x="1567064" y="340233"/>
            <a:ext cx="12783301" cy="641201"/>
          </a:xfrm>
          <a:prstGeom prst="rect">
            <a:avLst/>
          </a:prstGeom>
        </p:spPr>
        <p:txBody>
          <a:bodyPr vert="horz" wrap="square" lIns="0" tIns="0" rIns="72000" bIns="0" rtlCol="0">
            <a:no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ВЕДОМСТВЕННАЯ ЦЕЛЕВАЯ ПРОГРАММА «ОБЕСПЕЧЕНИЕ ГОСУДАРСТВЕННОГО МОНИТОРИНГА 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СЕЛЬСКИХ ТЕРРИТОРИЙ»</a:t>
            </a:r>
          </a:p>
        </p:txBody>
      </p:sp>
      <p:sp>
        <p:nvSpPr>
          <p:cNvPr id="65" name="object 172"/>
          <p:cNvSpPr txBox="1"/>
          <p:nvPr/>
        </p:nvSpPr>
        <p:spPr>
          <a:xfrm>
            <a:off x="1002076" y="8538123"/>
            <a:ext cx="3005111" cy="283411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6" name="object 172"/>
          <p:cNvSpPr txBox="1"/>
          <p:nvPr/>
        </p:nvSpPr>
        <p:spPr>
          <a:xfrm>
            <a:off x="1002076" y="8878873"/>
            <a:ext cx="3005111" cy="283411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9" name="object 14"/>
          <p:cNvSpPr txBox="1"/>
          <p:nvPr/>
        </p:nvSpPr>
        <p:spPr>
          <a:xfrm>
            <a:off x="110666" y="1241920"/>
            <a:ext cx="291279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</a:t>
            </a:r>
            <a:endParaRPr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object 66"/>
          <p:cNvSpPr/>
          <p:nvPr/>
        </p:nvSpPr>
        <p:spPr>
          <a:xfrm>
            <a:off x="12744450" y="9020578"/>
            <a:ext cx="1822440" cy="12388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012206" y="1747836"/>
            <a:ext cx="6172200" cy="641826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комплексной оценки состояния сельских территорий Российской Федерации;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типологизации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сельских территорий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основании актуализированных критериев;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методики оценки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среды сельских территорий;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критериев размещения объектов социальной, инженерной, транспортной инфраструктуры с соблюдением принципа комплексности развития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процедуры (регламента) координации мероприятий государственных программ, направленных на развитие сельских территорий, выполняемых различными органами исполнительной власти;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актуализации действующих отраслевых стандартов государственных услуг и ведения деятельности на сельских территориях;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стандарта качества жизни на сельских территориях.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3850" y="1743130"/>
            <a:ext cx="61722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Включение в информационную систему </a:t>
            </a:r>
            <a:b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 сельских территориях 100 % сельских поселений, сельских населенных пунктов, рабочих поселков, входящих в состав городских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округов (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 исключением городских округов, на территории которых находятся административные центры субъектов Российской Федерации), городских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поселений, городов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численностью населения менее 30 тыс. человек.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Обеспечение участия 83 субъектов Российской Федерации в реализации региональных программ, направленных на  комплексное развитие сельских территорий.</a:t>
            </a:r>
            <a:endParaRPr lang="ru-RU" sz="2400" dirty="0"/>
          </a:p>
        </p:txBody>
      </p:sp>
      <p:sp>
        <p:nvSpPr>
          <p:cNvPr id="16" name="object 14"/>
          <p:cNvSpPr txBox="1"/>
          <p:nvPr/>
        </p:nvSpPr>
        <p:spPr>
          <a:xfrm>
            <a:off x="8012206" y="1280473"/>
            <a:ext cx="3910251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ПРОЕКТА</a:t>
            </a:r>
            <a:endParaRPr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826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4722856" y="511467"/>
            <a:ext cx="11747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dirty="0" smtClean="0">
                <a:latin typeface="Arial"/>
                <a:cs typeface="Arial"/>
              </a:rPr>
              <a:t>6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80936" y="1312848"/>
            <a:ext cx="3552913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ПРОГРАММЫ</a:t>
            </a:r>
            <a:endParaRPr sz="22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object 38"/>
          <p:cNvSpPr/>
          <p:nvPr/>
        </p:nvSpPr>
        <p:spPr>
          <a:xfrm flipV="1">
            <a:off x="1126760" y="874647"/>
            <a:ext cx="13065490" cy="66512"/>
          </a:xfrm>
          <a:custGeom>
            <a:avLst/>
            <a:gdLst/>
            <a:ahLst/>
            <a:cxnLst/>
            <a:rect l="l" t="t" r="r" b="b"/>
            <a:pathLst>
              <a:path w="6189345">
                <a:moveTo>
                  <a:pt x="0" y="0"/>
                </a:moveTo>
                <a:lnTo>
                  <a:pt x="6188798" y="0"/>
                </a:lnTo>
              </a:path>
            </a:pathLst>
          </a:custGeom>
          <a:ln w="12700">
            <a:solidFill>
              <a:srgbClr val="0067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101360" y="915759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0"/>
                </a:moveTo>
                <a:lnTo>
                  <a:pt x="15510" y="1995"/>
                </a:lnTo>
                <a:lnTo>
                  <a:pt x="7437" y="7437"/>
                </a:lnTo>
                <a:lnTo>
                  <a:pt x="1995" y="15510"/>
                </a:lnTo>
                <a:lnTo>
                  <a:pt x="0" y="25400"/>
                </a:lnTo>
                <a:lnTo>
                  <a:pt x="1995" y="35289"/>
                </a:lnTo>
                <a:lnTo>
                  <a:pt x="7437" y="43362"/>
                </a:lnTo>
                <a:lnTo>
                  <a:pt x="15510" y="48804"/>
                </a:lnTo>
                <a:lnTo>
                  <a:pt x="25400" y="50800"/>
                </a:lnTo>
                <a:lnTo>
                  <a:pt x="35289" y="48804"/>
                </a:lnTo>
                <a:lnTo>
                  <a:pt x="43362" y="43362"/>
                </a:lnTo>
                <a:lnTo>
                  <a:pt x="48804" y="35289"/>
                </a:lnTo>
                <a:lnTo>
                  <a:pt x="50800" y="25400"/>
                </a:lnTo>
                <a:lnTo>
                  <a:pt x="48804" y="15510"/>
                </a:lnTo>
                <a:lnTo>
                  <a:pt x="43362" y="7437"/>
                </a:lnTo>
                <a:lnTo>
                  <a:pt x="35289" y="1995"/>
                </a:lnTo>
                <a:lnTo>
                  <a:pt x="25400" y="0"/>
                </a:lnTo>
                <a:close/>
              </a:path>
            </a:pathLst>
          </a:custGeom>
          <a:solidFill>
            <a:srgbClr val="0067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08"/>
          <p:cNvSpPr/>
          <p:nvPr/>
        </p:nvSpPr>
        <p:spPr>
          <a:xfrm>
            <a:off x="97917" y="128119"/>
            <a:ext cx="1262376" cy="7840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4"/>
          <p:cNvSpPr txBox="1">
            <a:spLocks/>
          </p:cNvSpPr>
          <p:nvPr/>
        </p:nvSpPr>
        <p:spPr>
          <a:xfrm>
            <a:off x="1567064" y="340233"/>
            <a:ext cx="12783301" cy="641201"/>
          </a:xfrm>
          <a:prstGeom prst="rect">
            <a:avLst/>
          </a:prstGeom>
        </p:spPr>
        <p:txBody>
          <a:bodyPr vert="horz" wrap="square" lIns="0" tIns="0" rIns="72000" bIns="0" rtlCol="0">
            <a:no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ВЕДОМСТВЕННАЯ ЦЕЛЕВАЯ ПРОГРАММА «АНАЛИТИЧЕСКАЯ И ИНФОРМАЦИОННАЯ ПОДДЕРЖКА КОМПЛЕКСНОГО РАЗВИТИЯ СЕЛЬСКИХ ТЕРРИТОРИЙ»</a:t>
            </a:r>
          </a:p>
        </p:txBody>
      </p:sp>
      <p:sp>
        <p:nvSpPr>
          <p:cNvPr id="65" name="object 172"/>
          <p:cNvSpPr txBox="1"/>
          <p:nvPr/>
        </p:nvSpPr>
        <p:spPr>
          <a:xfrm>
            <a:off x="1002076" y="8538123"/>
            <a:ext cx="3005111" cy="283411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6" name="object 172"/>
          <p:cNvSpPr txBox="1"/>
          <p:nvPr/>
        </p:nvSpPr>
        <p:spPr>
          <a:xfrm>
            <a:off x="1002076" y="8878873"/>
            <a:ext cx="3005111" cy="283411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2" name="object 36"/>
          <p:cNvSpPr/>
          <p:nvPr/>
        </p:nvSpPr>
        <p:spPr>
          <a:xfrm>
            <a:off x="1009650" y="9004300"/>
            <a:ext cx="1893481" cy="11182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Прямоугольник 1"/>
          <p:cNvSpPr/>
          <p:nvPr/>
        </p:nvSpPr>
        <p:spPr>
          <a:xfrm>
            <a:off x="546286" y="1633448"/>
            <a:ext cx="652471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ru-RU" sz="24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24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Достижение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доли сельского населения, вовлеченного 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реализацию мероприятий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направленных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комплексное развитие сельских территорий, 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2025 году до 60 %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 общей численности населения, проживающего на сельских территориях:</a:t>
            </a:r>
          </a:p>
        </p:txBody>
      </p:sp>
      <p:sp>
        <p:nvSpPr>
          <p:cNvPr id="13" name="object 14"/>
          <p:cNvSpPr txBox="1"/>
          <p:nvPr/>
        </p:nvSpPr>
        <p:spPr>
          <a:xfrm>
            <a:off x="8004570" y="1312847"/>
            <a:ext cx="3910251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ПРОГРАММЫ</a:t>
            </a:r>
            <a:endParaRPr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715250" y="1841500"/>
            <a:ext cx="6712151" cy="7879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Проведение обучающих мероприятий по повышению квалификации представителей органов местного самоуправления и других целевых аудиторий </a:t>
            </a:r>
            <a:r>
              <a:rPr lang="ru-RU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 принципам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проектного подхода;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Разработка «Целевой модели вовлечения граждан </a:t>
            </a:r>
            <a:b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предпринимательского сообщества в реализацию проектов Госпрограммы»;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Организация и проведение всероссийского конкурса информационно-просветительских проектов по сельской тематике, включая премирование победителей;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Реализация всероссийского молодежного проекта </a:t>
            </a:r>
            <a:b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 сохранению культурно-исторического наследия села и повышению информированности населения </a:t>
            </a:r>
            <a:b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 возможностях самореализации на сельских территориях;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Организация и проведение всероссийских соревнований по традиционным для России (национальным) видам спорта;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Организация и проведение всероссийского конкурса лучших практик реализации инициативных проектов, реализованных на сельских территориях.</a:t>
            </a:r>
          </a:p>
        </p:txBody>
      </p:sp>
      <p:sp>
        <p:nvSpPr>
          <p:cNvPr id="17" name="object 115"/>
          <p:cNvSpPr/>
          <p:nvPr/>
        </p:nvSpPr>
        <p:spPr>
          <a:xfrm>
            <a:off x="13095174" y="9227121"/>
            <a:ext cx="1847557" cy="11181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4" name="Диаграмма 23"/>
          <p:cNvGraphicFramePr/>
          <p:nvPr>
            <p:extLst>
              <p:ext uri="{D42A27DB-BD31-4B8C-83A1-F6EECF244321}">
                <p14:modId xmlns:p14="http://schemas.microsoft.com/office/powerpoint/2010/main" xmlns="" val="3628888385"/>
              </p:ext>
            </p:extLst>
          </p:nvPr>
        </p:nvGraphicFramePr>
        <p:xfrm>
          <a:off x="628650" y="5956300"/>
          <a:ext cx="6116258" cy="2563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19150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4722856" y="511467"/>
            <a:ext cx="11747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dirty="0" smtClean="0">
                <a:latin typeface="Arial"/>
                <a:cs typeface="Arial"/>
              </a:rPr>
              <a:t>7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 flipV="1">
            <a:off x="1126760" y="874647"/>
            <a:ext cx="13065490" cy="66512"/>
          </a:xfrm>
          <a:custGeom>
            <a:avLst/>
            <a:gdLst/>
            <a:ahLst/>
            <a:cxnLst/>
            <a:rect l="l" t="t" r="r" b="b"/>
            <a:pathLst>
              <a:path w="6189345">
                <a:moveTo>
                  <a:pt x="0" y="0"/>
                </a:moveTo>
                <a:lnTo>
                  <a:pt x="6188798" y="0"/>
                </a:lnTo>
              </a:path>
            </a:pathLst>
          </a:custGeom>
          <a:ln w="12700">
            <a:solidFill>
              <a:srgbClr val="0067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101360" y="915759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0"/>
                </a:moveTo>
                <a:lnTo>
                  <a:pt x="15510" y="1995"/>
                </a:lnTo>
                <a:lnTo>
                  <a:pt x="7437" y="7437"/>
                </a:lnTo>
                <a:lnTo>
                  <a:pt x="1995" y="15510"/>
                </a:lnTo>
                <a:lnTo>
                  <a:pt x="0" y="25400"/>
                </a:lnTo>
                <a:lnTo>
                  <a:pt x="1995" y="35289"/>
                </a:lnTo>
                <a:lnTo>
                  <a:pt x="7437" y="43362"/>
                </a:lnTo>
                <a:lnTo>
                  <a:pt x="15510" y="48804"/>
                </a:lnTo>
                <a:lnTo>
                  <a:pt x="25400" y="50800"/>
                </a:lnTo>
                <a:lnTo>
                  <a:pt x="35289" y="48804"/>
                </a:lnTo>
                <a:lnTo>
                  <a:pt x="43362" y="43362"/>
                </a:lnTo>
                <a:lnTo>
                  <a:pt x="48804" y="35289"/>
                </a:lnTo>
                <a:lnTo>
                  <a:pt x="50800" y="25400"/>
                </a:lnTo>
                <a:lnTo>
                  <a:pt x="48804" y="15510"/>
                </a:lnTo>
                <a:lnTo>
                  <a:pt x="43362" y="7437"/>
                </a:lnTo>
                <a:lnTo>
                  <a:pt x="35289" y="1995"/>
                </a:lnTo>
                <a:lnTo>
                  <a:pt x="25400" y="0"/>
                </a:lnTo>
                <a:close/>
              </a:path>
            </a:pathLst>
          </a:custGeom>
          <a:solidFill>
            <a:srgbClr val="0067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08"/>
          <p:cNvSpPr/>
          <p:nvPr/>
        </p:nvSpPr>
        <p:spPr>
          <a:xfrm>
            <a:off x="97917" y="128119"/>
            <a:ext cx="1262376" cy="7840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4"/>
          <p:cNvSpPr txBox="1">
            <a:spLocks/>
          </p:cNvSpPr>
          <p:nvPr/>
        </p:nvSpPr>
        <p:spPr>
          <a:xfrm>
            <a:off x="1567064" y="340233"/>
            <a:ext cx="12783301" cy="641201"/>
          </a:xfrm>
          <a:prstGeom prst="rect">
            <a:avLst/>
          </a:prstGeom>
        </p:spPr>
        <p:txBody>
          <a:bodyPr vert="horz" wrap="square" lIns="0" tIns="0" rIns="72000" bIns="0" rtlCol="0">
            <a:no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ВЕДОМСТВЕННЫЙ ПРОЕКТ «РАЗВИТИЕ ЖИЛИЩНОГО СТРОИТЕЛЬСТВА НА СЕЛЬСКИХ ТЕРРИТОРИЯХ И ПОВЫШЕНИЕ УРОВНЯ БЛАГОУСТРОЙСТВА ДОМОВЛАДЕНИЙ»</a:t>
            </a:r>
          </a:p>
        </p:txBody>
      </p:sp>
      <p:sp>
        <p:nvSpPr>
          <p:cNvPr id="65" name="object 172"/>
          <p:cNvSpPr txBox="1"/>
          <p:nvPr/>
        </p:nvSpPr>
        <p:spPr>
          <a:xfrm>
            <a:off x="1002076" y="8538123"/>
            <a:ext cx="3005111" cy="283411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6" name="object 172"/>
          <p:cNvSpPr txBox="1"/>
          <p:nvPr/>
        </p:nvSpPr>
        <p:spPr>
          <a:xfrm>
            <a:off x="1002076" y="8878873"/>
            <a:ext cx="3005111" cy="283411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9" name="object 14"/>
          <p:cNvSpPr txBox="1"/>
          <p:nvPr/>
        </p:nvSpPr>
        <p:spPr>
          <a:xfrm>
            <a:off x="301166" y="1141734"/>
            <a:ext cx="253179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</a:t>
            </a:r>
            <a:endParaRPr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object 14"/>
          <p:cNvSpPr txBox="1"/>
          <p:nvPr/>
        </p:nvSpPr>
        <p:spPr>
          <a:xfrm>
            <a:off x="301166" y="6608902"/>
            <a:ext cx="4161193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РЕСУРСНОЕ ОБЕСПЕЧЕНИЕ</a:t>
            </a:r>
            <a:endParaRPr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object 167"/>
          <p:cNvSpPr/>
          <p:nvPr/>
        </p:nvSpPr>
        <p:spPr>
          <a:xfrm>
            <a:off x="12482289" y="8679828"/>
            <a:ext cx="2273064" cy="14848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Прямоугольник 1"/>
          <p:cNvSpPr/>
          <p:nvPr/>
        </p:nvSpPr>
        <p:spPr>
          <a:xfrm>
            <a:off x="424034" y="1548351"/>
            <a:ext cx="6605416" cy="451040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Обеспечить не менее 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200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тыс. семей доступным жильем на сельских территориях </a:t>
            </a:r>
            <a:b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использованием ипотечного кредита</a:t>
            </a: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Построить (приобрести) оборудованного всеми видами благоустройства жилья для 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25,5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тыс. граждан,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признанных нуждающимися в улучшении жилищных условий</a:t>
            </a: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Повысить уровень благоустройства не менее </a:t>
            </a:r>
            <a:b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424 тыс. домохозяйств (семей)</a:t>
            </a: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Создать условия  для строительства жилья, обеспечив подведение инженерных коммуникаций, дорог, благоустройство </a:t>
            </a:r>
            <a:r>
              <a:rPr lang="ru-RU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1317 площадок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под компактную жилищную застройку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020792" y="1676841"/>
            <a:ext cx="648887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Предоставление субсидий гражданам на строительство или приобретение жилья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L="285750" indent="-285750" algn="just"/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Софинансирование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расходных обязательств муниципальных образований, связанных </a:t>
            </a:r>
            <a:b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 строительством жилья, предоставляемого гражданам по договору найма жилого помещения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L="285750" indent="-285750" algn="just"/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Реализация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проектов по обустройству площадок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под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компактную жилищную застройку, расположенных на сельских территориях. </a:t>
            </a:r>
            <a:endParaRPr lang="ru-RU" sz="2400" dirty="0"/>
          </a:p>
        </p:txBody>
      </p:sp>
      <p:sp>
        <p:nvSpPr>
          <p:cNvPr id="15" name="object 14"/>
          <p:cNvSpPr txBox="1"/>
          <p:nvPr/>
        </p:nvSpPr>
        <p:spPr>
          <a:xfrm>
            <a:off x="7748942" y="1151169"/>
            <a:ext cx="3910251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ПРОЕКТА</a:t>
            </a:r>
            <a:endParaRPr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70819" y="7114113"/>
            <a:ext cx="777391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Общий объем финансирования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2020 - 2025 годы  – </a:t>
            </a:r>
            <a:b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1 058,5 млрд рублей,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том числе за счет средств:</a:t>
            </a:r>
          </a:p>
          <a:p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федерального бюджета –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269,7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млрд рублей;</a:t>
            </a:r>
          </a:p>
          <a:p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бюджетов субъектов Российской Федерации –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72,4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млрд рублей;</a:t>
            </a:r>
          </a:p>
          <a:p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внебюджетных источников –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716,4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млрд рублей.</a:t>
            </a:r>
          </a:p>
        </p:txBody>
      </p:sp>
    </p:spTree>
    <p:extLst>
      <p:ext uri="{BB962C8B-B14F-4D97-AF65-F5344CB8AC3E}">
        <p14:creationId xmlns:p14="http://schemas.microsoft.com/office/powerpoint/2010/main" xmlns="" val="251752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4722856" y="511467"/>
            <a:ext cx="11747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dirty="0" smtClean="0">
                <a:latin typeface="Arial"/>
                <a:cs typeface="Arial"/>
              </a:rPr>
              <a:t>8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 flipV="1">
            <a:off x="1126760" y="874647"/>
            <a:ext cx="13065490" cy="66512"/>
          </a:xfrm>
          <a:custGeom>
            <a:avLst/>
            <a:gdLst/>
            <a:ahLst/>
            <a:cxnLst/>
            <a:rect l="l" t="t" r="r" b="b"/>
            <a:pathLst>
              <a:path w="6189345">
                <a:moveTo>
                  <a:pt x="0" y="0"/>
                </a:moveTo>
                <a:lnTo>
                  <a:pt x="6188798" y="0"/>
                </a:lnTo>
              </a:path>
            </a:pathLst>
          </a:custGeom>
          <a:ln w="12700">
            <a:solidFill>
              <a:srgbClr val="0067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101360" y="915759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0"/>
                </a:moveTo>
                <a:lnTo>
                  <a:pt x="15510" y="1995"/>
                </a:lnTo>
                <a:lnTo>
                  <a:pt x="7437" y="7437"/>
                </a:lnTo>
                <a:lnTo>
                  <a:pt x="1995" y="15510"/>
                </a:lnTo>
                <a:lnTo>
                  <a:pt x="0" y="25400"/>
                </a:lnTo>
                <a:lnTo>
                  <a:pt x="1995" y="35289"/>
                </a:lnTo>
                <a:lnTo>
                  <a:pt x="7437" y="43362"/>
                </a:lnTo>
                <a:lnTo>
                  <a:pt x="15510" y="48804"/>
                </a:lnTo>
                <a:lnTo>
                  <a:pt x="25400" y="50800"/>
                </a:lnTo>
                <a:lnTo>
                  <a:pt x="35289" y="48804"/>
                </a:lnTo>
                <a:lnTo>
                  <a:pt x="43362" y="43362"/>
                </a:lnTo>
                <a:lnTo>
                  <a:pt x="48804" y="35289"/>
                </a:lnTo>
                <a:lnTo>
                  <a:pt x="50800" y="25400"/>
                </a:lnTo>
                <a:lnTo>
                  <a:pt x="48804" y="15510"/>
                </a:lnTo>
                <a:lnTo>
                  <a:pt x="43362" y="7437"/>
                </a:lnTo>
                <a:lnTo>
                  <a:pt x="35289" y="1995"/>
                </a:lnTo>
                <a:lnTo>
                  <a:pt x="25400" y="0"/>
                </a:lnTo>
                <a:close/>
              </a:path>
            </a:pathLst>
          </a:custGeom>
          <a:solidFill>
            <a:srgbClr val="0067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08"/>
          <p:cNvSpPr/>
          <p:nvPr/>
        </p:nvSpPr>
        <p:spPr>
          <a:xfrm>
            <a:off x="97917" y="128119"/>
            <a:ext cx="1262376" cy="7840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4"/>
          <p:cNvSpPr txBox="1">
            <a:spLocks/>
          </p:cNvSpPr>
          <p:nvPr/>
        </p:nvSpPr>
        <p:spPr>
          <a:xfrm>
            <a:off x="1567064" y="340233"/>
            <a:ext cx="12783301" cy="641201"/>
          </a:xfrm>
          <a:prstGeom prst="rect">
            <a:avLst/>
          </a:prstGeom>
        </p:spPr>
        <p:txBody>
          <a:bodyPr vert="horz" wrap="square" lIns="0" tIns="0" rIns="72000" bIns="0" rtlCol="0">
            <a:no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ВЕДОМСТВЕННЫЙ ПРОЕКТ «РАЗВИТИЕ ЖИЛИЩНОГО СТРОИТЕЛЬСТВА НА СЕЛЬСКИХ ТЕРРИТОРИЯХ И ПОВЫШЕНИЕ УРОВНЯ БЛАГОУСТРОЙСТВА ДОМОВЛАДЕНИЙ»</a:t>
            </a:r>
          </a:p>
        </p:txBody>
      </p:sp>
      <p:sp>
        <p:nvSpPr>
          <p:cNvPr id="65" name="object 172"/>
          <p:cNvSpPr txBox="1"/>
          <p:nvPr/>
        </p:nvSpPr>
        <p:spPr>
          <a:xfrm>
            <a:off x="1002076" y="8538123"/>
            <a:ext cx="3005111" cy="283411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6" name="object 172"/>
          <p:cNvSpPr txBox="1"/>
          <p:nvPr/>
        </p:nvSpPr>
        <p:spPr>
          <a:xfrm>
            <a:off x="1002076" y="8878873"/>
            <a:ext cx="3005111" cy="283411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2" name="object 167"/>
          <p:cNvSpPr/>
          <p:nvPr/>
        </p:nvSpPr>
        <p:spPr>
          <a:xfrm>
            <a:off x="12439650" y="6946900"/>
            <a:ext cx="2273064" cy="14848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Прямоугольник 3"/>
          <p:cNvSpPr/>
          <p:nvPr/>
        </p:nvSpPr>
        <p:spPr>
          <a:xfrm>
            <a:off x="704850" y="1676841"/>
            <a:ext cx="13804816" cy="8274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Предоставление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субсидий российским кредитным организациям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возмещение недополученных доходов по выданным (приобретенным) жилищным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(ипотечным) кредитам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(займам), предоставленным гражданам, проживающим на сельских территориях или строящим (приобретающим) жилое помещение (жилой дом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 на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сельских территориях; 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</a:p>
          <a:p>
            <a:pPr marL="285750" indent="-285750" algn="just">
              <a:spcAft>
                <a:spcPts val="0"/>
              </a:spcAft>
            </a:pP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 кредитования:</a:t>
            </a: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– до 25 лет;</a:t>
            </a: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Процентная 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ставка для граждан 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от 0,1 % до 3 % годовых;</a:t>
            </a: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бюджет возмещает ключевую ставку (7,75 % годовых по состоянию на 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07.06.2019 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г.)</a:t>
            </a: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РФ могут возмещать часть процентной ставки (до 3 % годовых);</a:t>
            </a: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кредита - до 3 млн. 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лей</a:t>
            </a:r>
            <a:endParaRPr lang="ru-RU" sz="20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Предоставление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субсидий российским кредитным организациям на возмещение недополученных доходов по выданным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потребительским кредитам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(займам), предоставленным гражданам, проживающим на сельских территориях, на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обеспечение домовладений инженерными коммуникациями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endParaRPr lang="ru-RU" sz="20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 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кредитования:</a:t>
            </a: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– до 5 лет;</a:t>
            </a: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процентная 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ставка для граждан 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до 5 % годовых;</a:t>
            </a: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бюджет возмещает ключевую ставку (7,75 % годовых по состоянию на 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07.06.2019 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г.)</a:t>
            </a:r>
          </a:p>
          <a:p>
            <a:pPr marL="12700" algn="just">
              <a:spcBef>
                <a:spcPts val="100"/>
              </a:spcBef>
            </a:pP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РФ могут возмещать часть процентной ставки (до 5 % годовых);</a:t>
            </a: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кредита – до 300 тыс. руб.</a:t>
            </a: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endParaRPr lang="ru-RU" sz="20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целевое использование - приобретение и монтаж инженерных коммуникаций и оборудования для обеспечения централизованного или автономного электроосвещения, водоснабжения, водоотведения, отопления, а в газифицированных районах также и газоснабжения жилых домов (помещений), расположенных в сельской местности.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object 14"/>
          <p:cNvSpPr txBox="1"/>
          <p:nvPr/>
        </p:nvSpPr>
        <p:spPr>
          <a:xfrm>
            <a:off x="857250" y="1155700"/>
            <a:ext cx="4020143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ПРОЕКТА</a:t>
            </a:r>
            <a:endParaRPr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752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41"/>
          <p:cNvSpPr/>
          <p:nvPr/>
        </p:nvSpPr>
        <p:spPr>
          <a:xfrm>
            <a:off x="1889914" y="9020578"/>
            <a:ext cx="1777253" cy="11192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4722856" y="511467"/>
            <a:ext cx="11747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dirty="0" smtClean="0">
                <a:latin typeface="Arial"/>
                <a:cs typeface="Arial"/>
              </a:rPr>
              <a:t>9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 flipV="1">
            <a:off x="1126760" y="874647"/>
            <a:ext cx="13065490" cy="66512"/>
          </a:xfrm>
          <a:custGeom>
            <a:avLst/>
            <a:gdLst/>
            <a:ahLst/>
            <a:cxnLst/>
            <a:rect l="l" t="t" r="r" b="b"/>
            <a:pathLst>
              <a:path w="6189345">
                <a:moveTo>
                  <a:pt x="0" y="0"/>
                </a:moveTo>
                <a:lnTo>
                  <a:pt x="6188798" y="0"/>
                </a:lnTo>
              </a:path>
            </a:pathLst>
          </a:custGeom>
          <a:ln w="12700">
            <a:solidFill>
              <a:srgbClr val="0067AC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9" name="object 39"/>
          <p:cNvSpPr/>
          <p:nvPr/>
        </p:nvSpPr>
        <p:spPr>
          <a:xfrm>
            <a:off x="1101360" y="915759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0"/>
                </a:moveTo>
                <a:lnTo>
                  <a:pt x="15510" y="1995"/>
                </a:lnTo>
                <a:lnTo>
                  <a:pt x="7437" y="7437"/>
                </a:lnTo>
                <a:lnTo>
                  <a:pt x="1995" y="15510"/>
                </a:lnTo>
                <a:lnTo>
                  <a:pt x="0" y="25400"/>
                </a:lnTo>
                <a:lnTo>
                  <a:pt x="1995" y="35289"/>
                </a:lnTo>
                <a:lnTo>
                  <a:pt x="7437" y="43362"/>
                </a:lnTo>
                <a:lnTo>
                  <a:pt x="15510" y="48804"/>
                </a:lnTo>
                <a:lnTo>
                  <a:pt x="25400" y="50800"/>
                </a:lnTo>
                <a:lnTo>
                  <a:pt x="35289" y="48804"/>
                </a:lnTo>
                <a:lnTo>
                  <a:pt x="43362" y="43362"/>
                </a:lnTo>
                <a:lnTo>
                  <a:pt x="48804" y="35289"/>
                </a:lnTo>
                <a:lnTo>
                  <a:pt x="50800" y="25400"/>
                </a:lnTo>
                <a:lnTo>
                  <a:pt x="48804" y="15510"/>
                </a:lnTo>
                <a:lnTo>
                  <a:pt x="43362" y="7437"/>
                </a:lnTo>
                <a:lnTo>
                  <a:pt x="35289" y="1995"/>
                </a:lnTo>
                <a:lnTo>
                  <a:pt x="25400" y="0"/>
                </a:lnTo>
                <a:close/>
              </a:path>
            </a:pathLst>
          </a:custGeom>
          <a:solidFill>
            <a:srgbClr val="0067A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4" name="object 108"/>
          <p:cNvSpPr/>
          <p:nvPr/>
        </p:nvSpPr>
        <p:spPr>
          <a:xfrm>
            <a:off x="97917" y="128119"/>
            <a:ext cx="1262376" cy="7840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4" name="object 14"/>
          <p:cNvSpPr txBox="1">
            <a:spLocks/>
          </p:cNvSpPr>
          <p:nvPr/>
        </p:nvSpPr>
        <p:spPr>
          <a:xfrm>
            <a:off x="1567064" y="340233"/>
            <a:ext cx="12783301" cy="641201"/>
          </a:xfrm>
          <a:prstGeom prst="rect">
            <a:avLst/>
          </a:prstGeom>
        </p:spPr>
        <p:txBody>
          <a:bodyPr vert="horz" wrap="square" lIns="0" tIns="0" rIns="72000" bIns="0" rtlCol="0">
            <a:no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ВЕДОМСТВЕННЫЙ ПРОЕКТ «СОДЕЙСТВИЕ ЗАНЯТОСТИ СЕЛЬСКОГО НАСЕЛЕНИЯ»</a:t>
            </a:r>
          </a:p>
        </p:txBody>
      </p:sp>
      <p:sp>
        <p:nvSpPr>
          <p:cNvPr id="66" name="object 172"/>
          <p:cNvSpPr txBox="1"/>
          <p:nvPr/>
        </p:nvSpPr>
        <p:spPr>
          <a:xfrm>
            <a:off x="1002076" y="8878873"/>
            <a:ext cx="3005111" cy="283411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9" name="object 14"/>
          <p:cNvSpPr txBox="1"/>
          <p:nvPr/>
        </p:nvSpPr>
        <p:spPr>
          <a:xfrm>
            <a:off x="323850" y="1122762"/>
            <a:ext cx="2941443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</a:t>
            </a:r>
            <a:endParaRPr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object 14"/>
          <p:cNvSpPr txBox="1"/>
          <p:nvPr/>
        </p:nvSpPr>
        <p:spPr>
          <a:xfrm>
            <a:off x="552450" y="6478215"/>
            <a:ext cx="6476999" cy="31034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endParaRPr lang="ru-RU" sz="2000" dirty="0" smtClean="0"/>
          </a:p>
          <a:p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РЕСУРСНОЕ ОБЕСПЕЧЕНИЕ</a:t>
            </a:r>
          </a:p>
          <a:p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Общий объем финансирования 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2020 - 2025 годы – 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317,9 млрд. рублей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за счет средств: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бюджета – 51,8 млрд. рублей;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бюджетов субъектов Российской Федерации –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1,2 млрд. рублей;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внебюджетных источников – 264,9 млрд. рублей.</a:t>
            </a:r>
            <a:endParaRPr lang="ru-RU" sz="2000" b="1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20074" y="1583127"/>
            <a:ext cx="625697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достичь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занятости сельского населения трудоспособного возраста 80 процентов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2025 году (2017 год (базовое значение) –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71,7 процентов);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снизить уровень безработицы сельского населения трудоспособного возраста до 5,7 процентов в 2025 году (2017 год (базовое значение) – 8,4 процентов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Важно!!! Уже сегодня необходимо проработать вопрос о взаимодействии сельскохозяйственных товаропроизводителей с организациями высшего образования, подведомственными Министерству сельского хозяйства Российской Федерации, а также  будущими студентами на предмет участия в мероприятиях</a:t>
            </a:r>
            <a:r>
              <a:rPr lang="ru-RU" sz="2000" b="1" dirty="0" smtClean="0">
                <a:solidFill>
                  <a:srgbClr val="FF0000"/>
                </a:solidFill>
              </a:rPr>
              <a:t>.</a:t>
            </a:r>
            <a:r>
              <a:rPr lang="ru-RU" sz="2000" b="1" dirty="0" smtClean="0"/>
              <a:t> </a:t>
            </a:r>
          </a:p>
        </p:txBody>
      </p:sp>
      <p:sp>
        <p:nvSpPr>
          <p:cNvPr id="13" name="object 14"/>
          <p:cNvSpPr txBox="1"/>
          <p:nvPr/>
        </p:nvSpPr>
        <p:spPr>
          <a:xfrm>
            <a:off x="7659505" y="1138102"/>
            <a:ext cx="3910251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ПРОЕКТА</a:t>
            </a:r>
            <a:endParaRPr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486650" y="1467561"/>
            <a:ext cx="6863716" cy="859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Возмещение индивидуальным предпринимателям и 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организациям, являющимся сельскохозяйственными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товаропроизводителями 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осуществляющим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деятельность на сельских 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территориях, до 30% фактически понесенных в году предоставления субсидии затрат : </a:t>
            </a:r>
          </a:p>
          <a:p>
            <a:pPr marL="285750" indent="-285750" algn="just">
              <a:lnSpc>
                <a:spcPct val="110000"/>
              </a:lnSpc>
              <a:spcAft>
                <a:spcPts val="0"/>
              </a:spcAft>
            </a:pP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285750" indent="-285750" algn="just">
              <a:lnSpc>
                <a:spcPct val="110000"/>
              </a:lnSpc>
              <a:spcAft>
                <a:spcPts val="0"/>
              </a:spcAft>
            </a:pP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по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заключенным 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ученическим договорам с работниками,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проходящими обучение в федеральных государственных образовательных организациях высшего образования, подведомственных 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Минсельхозу России.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этом общий срок предоставления государственной поддержки в отношении каждого работника не должен 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превышать 60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месяцев.</a:t>
            </a:r>
          </a:p>
          <a:p>
            <a:pPr marL="285750" indent="-285750" algn="just">
              <a:lnSpc>
                <a:spcPct val="110000"/>
              </a:lnSpc>
              <a:spcAft>
                <a:spcPts val="0"/>
              </a:spcAft>
            </a:pP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285750" indent="-285750" algn="just">
              <a:lnSpc>
                <a:spcPct val="110000"/>
              </a:lnSpc>
              <a:spcAft>
                <a:spcPts val="0"/>
              </a:spcAft>
            </a:pP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связанных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оплатой труда и проживанием студентов, обучающихся  в федеральных государственных образовательных организациях высшего образования, подведомственных 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Минсельхозу России,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привлеченных для прохождения производственной практики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lnSpc>
                <a:spcPct val="110000"/>
              </a:lnSpc>
              <a:spcAft>
                <a:spcPts val="0"/>
              </a:spcAft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805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2120</TotalTime>
  <Words>1599</Words>
  <Application>Microsoft Office PowerPoint</Application>
  <PresentationFormat>Произвольный</PresentationFormat>
  <Paragraphs>314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Трунов Александр Евгеньевич</dc:creator>
  <cp:lastModifiedBy>omf2</cp:lastModifiedBy>
  <cp:revision>306</cp:revision>
  <cp:lastPrinted>2019-05-07T06:57:07Z</cp:lastPrinted>
  <dcterms:created xsi:type="dcterms:W3CDTF">2019-03-13T11:44:29Z</dcterms:created>
  <dcterms:modified xsi:type="dcterms:W3CDTF">2019-06-06T10:35:16Z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2019-02-08T00:00:00Z</vt:filetime>
  </property>
  <property fmtid="{D5CDD505-2E9C-101B-9397-08002B2CF9AE}" pid="3" name="Creator">
    <vt:lpwstr>Adobe InDesign CC 13.1 (Macintosh)</vt:lpwstr>
  </property>
  <property fmtid="{D5CDD505-2E9C-101B-9397-08002B2CF9AE}" pid="4" name="LastSaved">
    <vt:filetime>2019-03-13T00:00:00Z</vt:filetime>
  </property>
</Properties>
</file>